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ACD"/>
          </a:solidFill>
        </a:fill>
      </a:tcStyle>
    </a:wholeTbl>
    <a:band2H>
      <a:tcTxStyle/>
      <a:tcStyle>
        <a:tcBdr/>
        <a:fill>
          <a:solidFill>
            <a:srgbClr val="FBE6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DCDC"/>
          </a:solidFill>
        </a:fill>
      </a:tcStyle>
    </a:wholeTbl>
    <a:band2H>
      <a:tcTxStyle/>
      <a:tcStyle>
        <a:tcBdr/>
        <a:fill>
          <a:solidFill>
            <a:schemeClr val="accent6">
              <a:lumOff val="63215"/>
            </a:scheme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24113" y="1233715"/>
            <a:ext cx="7170057" cy="3410857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/>
            </a:lvl1pPr>
            <a:lvl2pPr>
              <a:spcBef>
                <a:spcPts val="300"/>
              </a:spcBef>
              <a:defRPr sz="1600"/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0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7998" y="17922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Текст 13"/>
          <p:cNvSpPr>
            <a:spLocks noGrp="1"/>
          </p:cNvSpPr>
          <p:nvPr>
            <p:ph type="body" sz="quarter" idx="21" hasCustomPrompt="1"/>
          </p:nvPr>
        </p:nvSpPr>
        <p:spPr>
          <a:xfrm>
            <a:off x="507998" y="1182459"/>
            <a:ext cx="2960915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 u="sng">
                <a:latin typeface="Golos Text DemiBold"/>
                <a:ea typeface="Golos Text DemiBold"/>
                <a:cs typeface="Golos Text DemiBold"/>
                <a:sym typeface="Golos Text DemiBol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11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5000171" y="30114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</a:lstStyle>
          <a:p>
            <a:r>
              <a:t>Основной текст слайда, ключевая формулировка.
Начало списка:
 список;
 список;
 конец списка.</a:t>
            </a:r>
          </a:p>
        </p:txBody>
      </p:sp>
      <p:sp>
        <p:nvSpPr>
          <p:cNvPr id="112" name="Текст 13"/>
          <p:cNvSpPr>
            <a:spLocks noGrp="1"/>
          </p:cNvSpPr>
          <p:nvPr>
            <p:ph type="body" sz="quarter" idx="23" hasCustomPrompt="1"/>
          </p:nvPr>
        </p:nvSpPr>
        <p:spPr>
          <a:xfrm>
            <a:off x="5000171" y="2401659"/>
            <a:ext cx="2960914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 u="sng">
                <a:latin typeface="Golos Text DemiBold"/>
                <a:ea typeface="Golos Text DemiBold"/>
                <a:cs typeface="Golos Text DemiBold"/>
                <a:sym typeface="Golos Text DemiBol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13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22" name="Рисунок 2"/>
          <p:cNvSpPr>
            <a:spLocks noGrp="1"/>
          </p:cNvSpPr>
          <p:nvPr>
            <p:ph type="pic" sz="half" idx="21"/>
          </p:nvPr>
        </p:nvSpPr>
        <p:spPr>
          <a:xfrm>
            <a:off x="457200" y="936852"/>
            <a:ext cx="4608513" cy="38421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171" y="1153885"/>
            <a:ext cx="2532744" cy="342537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3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Основной текст слайда, ключевая формулировка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24113" y="1233715"/>
            <a:ext cx="7170057" cy="3410857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/>
            </a:lvl1pPr>
            <a:lvl2pPr>
              <a:spcBef>
                <a:spcPts val="300"/>
              </a:spcBef>
              <a:defRPr sz="1600"/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r>
              <a:t>Здесь при необходимости располагается основной текст слайда, ключевая формулировка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5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7998" y="17922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1" name="Текст 13"/>
          <p:cNvSpPr>
            <a:spLocks noGrp="1"/>
          </p:cNvSpPr>
          <p:nvPr>
            <p:ph type="body" sz="quarter" idx="21" hasCustomPrompt="1"/>
          </p:nvPr>
        </p:nvSpPr>
        <p:spPr>
          <a:xfrm>
            <a:off x="507998" y="1182459"/>
            <a:ext cx="2960915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 u="sng">
                <a:latin typeface="Golos Text DemiBold"/>
                <a:ea typeface="Golos Text DemiBold"/>
                <a:cs typeface="Golos Text DemiBold"/>
                <a:sym typeface="Golos Text DemiBol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52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5000171" y="30114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</a:lstStyle>
          <a:p>
            <a:r>
              <a:t>Основной текст слайда, ключевая формулировка.
Начало списка:
 список;
 список;
 конец списка.</a:t>
            </a:r>
          </a:p>
        </p:txBody>
      </p:sp>
      <p:sp>
        <p:nvSpPr>
          <p:cNvPr id="153" name="Текст 13"/>
          <p:cNvSpPr>
            <a:spLocks noGrp="1"/>
          </p:cNvSpPr>
          <p:nvPr>
            <p:ph type="body" sz="quarter" idx="23" hasCustomPrompt="1"/>
          </p:nvPr>
        </p:nvSpPr>
        <p:spPr>
          <a:xfrm>
            <a:off x="5000171" y="2401659"/>
            <a:ext cx="2960914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 u="sng">
                <a:latin typeface="Golos Text DemiBold"/>
                <a:ea typeface="Golos Text DemiBold"/>
                <a:cs typeface="Golos Text DemiBold"/>
                <a:sym typeface="Golos Text DemiBol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Рисунок 2"/>
          <p:cNvSpPr>
            <a:spLocks noGrp="1"/>
          </p:cNvSpPr>
          <p:nvPr>
            <p:ph type="pic" sz="half" idx="21"/>
          </p:nvPr>
        </p:nvSpPr>
        <p:spPr>
          <a:xfrm>
            <a:off x="457200" y="936852"/>
            <a:ext cx="4608513" cy="38421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2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171" y="1153885"/>
            <a:ext cx="2532744" cy="342537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4" cy="527284"/>
          </a:xfrm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17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3102428" y="943208"/>
            <a:ext cx="5526316" cy="387553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3" name="Рисунок 2"/>
          <p:cNvSpPr>
            <a:spLocks noGrp="1"/>
          </p:cNvSpPr>
          <p:nvPr>
            <p:ph type="pic" sz="quarter" idx="21"/>
          </p:nvPr>
        </p:nvSpPr>
        <p:spPr>
          <a:xfrm>
            <a:off x="457200" y="943208"/>
            <a:ext cx="2532745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4" name="Рисунок 2"/>
          <p:cNvSpPr>
            <a:spLocks noGrp="1"/>
          </p:cNvSpPr>
          <p:nvPr>
            <p:ph type="pic" sz="quarter" idx="22"/>
          </p:nvPr>
        </p:nvSpPr>
        <p:spPr>
          <a:xfrm>
            <a:off x="457200" y="2935720"/>
            <a:ext cx="2532745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1" y="1059321"/>
            <a:ext cx="3897087" cy="1734679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defRPr sz="1400">
                <a:solidFill>
                  <a:srgbClr val="FFFFFF"/>
                </a:solidFill>
              </a:defRPr>
            </a:lvl2pPr>
            <a:lvl3pPr>
              <a:spcBef>
                <a:spcPts val="300"/>
              </a:spcBef>
              <a:defRPr sz="1400">
                <a:solidFill>
                  <a:srgbClr val="FFFFFF"/>
                </a:solidFill>
              </a:defRPr>
            </a:lvl3pPr>
            <a:lvl4pPr>
              <a:spcBef>
                <a:spcPts val="300"/>
              </a:spcBef>
              <a:defRPr sz="1400">
                <a:solidFill>
                  <a:srgbClr val="FFFFFF"/>
                </a:solidFill>
              </a:defRPr>
            </a:lvl4pPr>
            <a:lvl5pPr>
              <a:spcBef>
                <a:spcPts val="300"/>
              </a:spcBef>
              <a:defRPr sz="1400">
                <a:solidFill>
                  <a:srgbClr val="FFFFFF"/>
                </a:solidFill>
              </a:defRPr>
            </a:lvl5pPr>
          </a:lstStyle>
          <a:p>
            <a:r>
              <a:t>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3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1" y="3105836"/>
            <a:ext cx="3897084" cy="1640335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t>Основной текст слайда, ключевая формулировка.</a:t>
            </a:r>
          </a:p>
        </p:txBody>
      </p:sp>
      <p:sp>
        <p:nvSpPr>
          <p:cNvPr id="184" name="Текст 6"/>
          <p:cNvSpPr>
            <a:spLocks noGrp="1"/>
          </p:cNvSpPr>
          <p:nvPr>
            <p:ph type="body" sz="half" idx="22" hasCustomPrompt="1"/>
          </p:nvPr>
        </p:nvSpPr>
        <p:spPr>
          <a:xfrm>
            <a:off x="4789713" y="1059321"/>
            <a:ext cx="3632203" cy="3686850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t>Основной текст слайда, ключевая формулировка.</a:t>
            </a:r>
          </a:p>
        </p:txBody>
      </p:sp>
      <p:sp>
        <p:nvSpPr>
          <p:cNvPr id="185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4" cy="527284"/>
          </a:xfrm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1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1" y="2933901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b="1"/>
            </a:lvl1pPr>
            <a:lvl2pPr marL="628650" indent="-171450">
              <a:spcBef>
                <a:spcPts val="200"/>
              </a:spcBef>
              <a:buSzPct val="100000"/>
              <a:buChar char="•"/>
              <a:defRPr sz="1200" b="1"/>
            </a:lvl2pPr>
            <a:lvl3pPr marL="1085850" indent="-171450">
              <a:spcBef>
                <a:spcPts val="200"/>
              </a:spcBef>
              <a:buSzPct val="100000"/>
              <a:buChar char="•"/>
              <a:defRPr sz="1200" b="1"/>
            </a:lvl3pPr>
            <a:lvl4pPr marL="1543050" indent="-171450">
              <a:spcBef>
                <a:spcPts val="200"/>
              </a:spcBef>
              <a:buSzPct val="100000"/>
              <a:buChar char="•"/>
              <a:defRPr sz="1200" b="1"/>
            </a:lvl4pPr>
            <a:lvl5pPr>
              <a:spcBef>
                <a:spcPts val="200"/>
              </a:spcBef>
              <a:defRPr sz="1200" b="1"/>
            </a:lvl5pPr>
          </a:lstStyle>
          <a:p>
            <a:r>
              <a:t>Подзаголовок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3" y="2933901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b="1"/>
            </a:lvl1pPr>
          </a:lstStyle>
          <a:p>
            <a:r>
              <a:t>Подзаголовок</a:t>
            </a:r>
          </a:p>
        </p:txBody>
      </p:sp>
      <p:sp>
        <p:nvSpPr>
          <p:cNvPr id="19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3" y="2933901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b="1"/>
            </a:lvl1pPr>
          </a:lstStyle>
          <a:p>
            <a:r>
              <a:t>Подзаголовок</a:t>
            </a:r>
          </a:p>
        </p:txBody>
      </p:sp>
      <p:sp>
        <p:nvSpPr>
          <p:cNvPr id="196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4" cy="527284"/>
          </a:xfrm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197" name="Рисунок 2"/>
          <p:cNvSpPr>
            <a:spLocks noGrp="1"/>
          </p:cNvSpPr>
          <p:nvPr>
            <p:ph type="pic" sz="quarter" idx="23"/>
          </p:nvPr>
        </p:nvSpPr>
        <p:spPr>
          <a:xfrm>
            <a:off x="469081" y="944462"/>
            <a:ext cx="2577002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8" name="Рисунок 2"/>
          <p:cNvSpPr>
            <a:spLocks noGrp="1"/>
          </p:cNvSpPr>
          <p:nvPr>
            <p:ph type="pic" sz="quarter" idx="24"/>
          </p:nvPr>
        </p:nvSpPr>
        <p:spPr>
          <a:xfrm>
            <a:off x="3221665" y="944462"/>
            <a:ext cx="2577002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9" name="Рисунок 2"/>
          <p:cNvSpPr>
            <a:spLocks noGrp="1"/>
          </p:cNvSpPr>
          <p:nvPr>
            <p:ph type="pic" sz="quarter" idx="25"/>
          </p:nvPr>
        </p:nvSpPr>
        <p:spPr>
          <a:xfrm>
            <a:off x="5980689" y="944462"/>
            <a:ext cx="2577003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kfq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21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211942"/>
            <a:ext cx="7467600" cy="3447145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 marL="623887" indent="-166687">
              <a:spcBef>
                <a:spcPts val="300"/>
              </a:spcBef>
              <a:buSzPct val="100000"/>
              <a:buChar char="•"/>
              <a:defRPr sz="1400"/>
            </a:lvl2pPr>
            <a:lvl3pPr marL="1074419" indent="-160019">
              <a:spcBef>
                <a:spcPts val="300"/>
              </a:spcBef>
              <a:buSzPct val="100000"/>
              <a:buChar char="•"/>
              <a:defRPr sz="1400"/>
            </a:lvl3pPr>
            <a:lvl4pPr marL="1549400" indent="-177800">
              <a:spcBef>
                <a:spcPts val="300"/>
              </a:spcBef>
              <a:buSzPct val="100000"/>
              <a:buChar char="•"/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4" cy="527284"/>
          </a:xfrm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20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733143" y="949330"/>
            <a:ext cx="2895601" cy="3895724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Текст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9" name="Рисунок 2"/>
          <p:cNvSpPr>
            <a:spLocks noGrp="1"/>
          </p:cNvSpPr>
          <p:nvPr>
            <p:ph type="pic" sz="quarter" idx="21"/>
          </p:nvPr>
        </p:nvSpPr>
        <p:spPr>
          <a:xfrm>
            <a:off x="457200" y="949328"/>
            <a:ext cx="2532745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0" name="Рисунок 2"/>
          <p:cNvSpPr>
            <a:spLocks noGrp="1"/>
          </p:cNvSpPr>
          <p:nvPr>
            <p:ph type="pic" sz="quarter" idx="22"/>
          </p:nvPr>
        </p:nvSpPr>
        <p:spPr>
          <a:xfrm>
            <a:off x="3095170" y="949328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1" name="Рисунок 2"/>
          <p:cNvSpPr>
            <a:spLocks noGrp="1"/>
          </p:cNvSpPr>
          <p:nvPr>
            <p:ph type="pic" sz="quarter" idx="23"/>
          </p:nvPr>
        </p:nvSpPr>
        <p:spPr>
          <a:xfrm>
            <a:off x="3095170" y="2962031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2" name="Рисунок 2"/>
          <p:cNvSpPr>
            <a:spLocks noGrp="1"/>
          </p:cNvSpPr>
          <p:nvPr>
            <p:ph type="pic" sz="quarter" idx="24"/>
          </p:nvPr>
        </p:nvSpPr>
        <p:spPr>
          <a:xfrm>
            <a:off x="457198" y="2962031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4" cy="527284"/>
          </a:xfrm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2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1" y="963397"/>
            <a:ext cx="2532745" cy="1883024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r>
              <a:t>Ключевая фраза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2" name="Рисунок 2"/>
          <p:cNvSpPr>
            <a:spLocks noGrp="1"/>
          </p:cNvSpPr>
          <p:nvPr>
            <p:ph type="pic" sz="quarter" idx="21"/>
          </p:nvPr>
        </p:nvSpPr>
        <p:spPr>
          <a:xfrm>
            <a:off x="3095170" y="963397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3" name="Рисунок 2"/>
          <p:cNvSpPr>
            <a:spLocks noGrp="1"/>
          </p:cNvSpPr>
          <p:nvPr>
            <p:ph type="pic" sz="quarter" idx="22"/>
          </p:nvPr>
        </p:nvSpPr>
        <p:spPr>
          <a:xfrm>
            <a:off x="5733141" y="966927"/>
            <a:ext cx="2532745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" name="Рисунок 2"/>
          <p:cNvSpPr>
            <a:spLocks noGrp="1"/>
          </p:cNvSpPr>
          <p:nvPr>
            <p:ph type="pic" sz="quarter" idx="23"/>
          </p:nvPr>
        </p:nvSpPr>
        <p:spPr>
          <a:xfrm>
            <a:off x="5733141" y="2954041"/>
            <a:ext cx="2532745" cy="18830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5" name="Рисунок 2"/>
          <p:cNvSpPr>
            <a:spLocks noGrp="1"/>
          </p:cNvSpPr>
          <p:nvPr>
            <p:ph type="pic" sz="quarter" idx="24"/>
          </p:nvPr>
        </p:nvSpPr>
        <p:spPr>
          <a:xfrm>
            <a:off x="3095170" y="2960314"/>
            <a:ext cx="2532746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6" name="Рисунок 2"/>
          <p:cNvSpPr>
            <a:spLocks noGrp="1"/>
          </p:cNvSpPr>
          <p:nvPr>
            <p:ph type="pic" sz="quarter" idx="25"/>
          </p:nvPr>
        </p:nvSpPr>
        <p:spPr>
          <a:xfrm>
            <a:off x="457200" y="2960314"/>
            <a:ext cx="2532745" cy="18830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1" y="2367645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b="1"/>
            </a:lvl1pPr>
            <a:lvl2pPr marL="628650" indent="-171450">
              <a:spcBef>
                <a:spcPts val="200"/>
              </a:spcBef>
              <a:buSzPct val="100000"/>
              <a:buChar char="•"/>
              <a:defRPr sz="1200" b="1"/>
            </a:lvl2pPr>
            <a:lvl3pPr marL="1085850" indent="-171450">
              <a:spcBef>
                <a:spcPts val="200"/>
              </a:spcBef>
              <a:buSzPct val="100000"/>
              <a:buChar char="•"/>
              <a:defRPr sz="1200" b="1"/>
            </a:lvl3pPr>
            <a:lvl4pPr marL="1543050" indent="-171450">
              <a:spcBef>
                <a:spcPts val="200"/>
              </a:spcBef>
              <a:buSzPct val="100000"/>
              <a:buChar char="•"/>
              <a:defRPr sz="1200" b="1"/>
            </a:lvl4pPr>
            <a:lvl5pPr>
              <a:spcBef>
                <a:spcPts val="200"/>
              </a:spcBef>
              <a:defRPr sz="1200" b="1"/>
            </a:lvl5pPr>
          </a:lstStyle>
          <a:p>
            <a:r>
              <a:t>Подзаголовок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5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b="1"/>
            </a:lvl1pPr>
          </a:lstStyle>
          <a:p>
            <a:r>
              <a:t>Подзаголовок</a:t>
            </a:r>
          </a:p>
        </p:txBody>
      </p:sp>
      <p:sp>
        <p:nvSpPr>
          <p:cNvPr id="236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b="1"/>
            </a:lvl1pPr>
          </a:lstStyle>
          <a:p>
            <a:r>
              <a:t>Подзаголовок</a:t>
            </a:r>
          </a:p>
        </p:txBody>
      </p:sp>
      <p:sp>
        <p:nvSpPr>
          <p:cNvPr id="237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4" cy="527284"/>
          </a:xfrm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238" name="Рисунок 2"/>
          <p:cNvSpPr>
            <a:spLocks noGrp="1"/>
          </p:cNvSpPr>
          <p:nvPr>
            <p:ph type="pic" sz="quarter" idx="23"/>
          </p:nvPr>
        </p:nvSpPr>
        <p:spPr>
          <a:xfrm>
            <a:off x="454049" y="952606"/>
            <a:ext cx="2589215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" name="Рисунок 2"/>
          <p:cNvSpPr>
            <a:spLocks noGrp="1"/>
          </p:cNvSpPr>
          <p:nvPr>
            <p:ph type="pic" sz="quarter" idx="24"/>
          </p:nvPr>
        </p:nvSpPr>
        <p:spPr>
          <a:xfrm>
            <a:off x="3275817" y="952606"/>
            <a:ext cx="2589214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0" name="Рисунок 2"/>
          <p:cNvSpPr>
            <a:spLocks noGrp="1"/>
          </p:cNvSpPr>
          <p:nvPr>
            <p:ph type="pic" sz="quarter" idx="25"/>
          </p:nvPr>
        </p:nvSpPr>
        <p:spPr>
          <a:xfrm>
            <a:off x="6089789" y="952606"/>
            <a:ext cx="2589214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" name="Text Placehold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460351" y="4281396"/>
            <a:ext cx="2589215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b="1"/>
            </a:lvl1pPr>
          </a:lstStyle>
          <a:p>
            <a:r>
              <a:t>Подзаголовок</a:t>
            </a:r>
          </a:p>
        </p:txBody>
      </p:sp>
      <p:sp>
        <p:nvSpPr>
          <p:cNvPr id="242" name="Text Placehold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3278970" y="4281396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b="1"/>
            </a:lvl1pPr>
          </a:lstStyle>
          <a:p>
            <a:r>
              <a:t>Подзаголовок</a:t>
            </a:r>
          </a:p>
        </p:txBody>
      </p:sp>
      <p:sp>
        <p:nvSpPr>
          <p:cNvPr id="243" name="Text Placeholder 24"/>
          <p:cNvSpPr>
            <a:spLocks noGrp="1"/>
          </p:cNvSpPr>
          <p:nvPr>
            <p:ph type="body" sz="quarter" idx="28" hasCustomPrompt="1"/>
          </p:nvPr>
        </p:nvSpPr>
        <p:spPr>
          <a:xfrm>
            <a:off x="6088857" y="4281396"/>
            <a:ext cx="2589214" cy="26908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b="1"/>
            </a:lvl1pPr>
          </a:lstStyle>
          <a:p>
            <a:r>
              <a:t>Подзаголовок</a:t>
            </a:r>
          </a:p>
        </p:txBody>
      </p:sp>
      <p:sp>
        <p:nvSpPr>
          <p:cNvPr id="244" name="Рисунок 2"/>
          <p:cNvSpPr>
            <a:spLocks noGrp="1"/>
          </p:cNvSpPr>
          <p:nvPr>
            <p:ph type="pic" sz="quarter" idx="29"/>
          </p:nvPr>
        </p:nvSpPr>
        <p:spPr>
          <a:xfrm>
            <a:off x="457200" y="2866357"/>
            <a:ext cx="2589215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5" name="Рисунок 2"/>
          <p:cNvSpPr>
            <a:spLocks noGrp="1"/>
          </p:cNvSpPr>
          <p:nvPr>
            <p:ph type="pic" sz="quarter" idx="30"/>
          </p:nvPr>
        </p:nvSpPr>
        <p:spPr>
          <a:xfrm>
            <a:off x="3278968" y="2866357"/>
            <a:ext cx="2589214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6" name="Рисунок 2"/>
          <p:cNvSpPr>
            <a:spLocks noGrp="1"/>
          </p:cNvSpPr>
          <p:nvPr>
            <p:ph type="pic" sz="quarter" idx="31"/>
          </p:nvPr>
        </p:nvSpPr>
        <p:spPr>
          <a:xfrm>
            <a:off x="6092940" y="2866357"/>
            <a:ext cx="2589214" cy="13042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7998" y="17922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" name="Текст 13"/>
          <p:cNvSpPr>
            <a:spLocks noGrp="1"/>
          </p:cNvSpPr>
          <p:nvPr>
            <p:ph type="body" sz="quarter" idx="21" hasCustomPrompt="1"/>
          </p:nvPr>
        </p:nvSpPr>
        <p:spPr>
          <a:xfrm>
            <a:off x="507998" y="1182459"/>
            <a:ext cx="2960915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 u="sng">
                <a:latin typeface="Golos Text DemiBold"/>
                <a:ea typeface="Golos Text DemiBold"/>
                <a:cs typeface="Golos Text DemiBold"/>
                <a:sym typeface="Golos Text DemiBol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5000171" y="30114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</a:lstStyle>
          <a:p>
            <a:r>
              <a:t>Основной текст слайда, ключевая формулировка.
Начало списка:
 список;
 список;
 конец списка.</a:t>
            </a:r>
          </a:p>
        </p:txBody>
      </p:sp>
      <p:sp>
        <p:nvSpPr>
          <p:cNvPr id="32" name="Текст 13"/>
          <p:cNvSpPr>
            <a:spLocks noGrp="1"/>
          </p:cNvSpPr>
          <p:nvPr>
            <p:ph type="body" sz="quarter" idx="23" hasCustomPrompt="1"/>
          </p:nvPr>
        </p:nvSpPr>
        <p:spPr>
          <a:xfrm>
            <a:off x="5000171" y="2401659"/>
            <a:ext cx="2960914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 u="sng">
                <a:latin typeface="Golos Text DemiBold"/>
                <a:ea typeface="Golos Text DemiBold"/>
                <a:cs typeface="Golos Text DemiBold"/>
                <a:sym typeface="Golos Text DemiBol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33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Рисунок 2"/>
          <p:cNvSpPr>
            <a:spLocks noGrp="1"/>
          </p:cNvSpPr>
          <p:nvPr>
            <p:ph type="pic" sz="half" idx="21"/>
          </p:nvPr>
        </p:nvSpPr>
        <p:spPr>
          <a:xfrm>
            <a:off x="457200" y="936852"/>
            <a:ext cx="4608513" cy="38421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4" cy="527284"/>
          </a:xfrm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171" y="1153885"/>
            <a:ext cx="2532744" cy="342537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Основной текст слайда, ключевая формулировка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24113" y="1233715"/>
            <a:ext cx="7170057" cy="3410857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/>
            </a:lvl1pPr>
            <a:lvl2pPr>
              <a:spcBef>
                <a:spcPts val="300"/>
              </a:spcBef>
              <a:defRPr sz="1600"/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6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7998" y="17922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0" name="Текст 13"/>
          <p:cNvSpPr>
            <a:spLocks noGrp="1"/>
          </p:cNvSpPr>
          <p:nvPr>
            <p:ph type="body" sz="quarter" idx="21" hasCustomPrompt="1"/>
          </p:nvPr>
        </p:nvSpPr>
        <p:spPr>
          <a:xfrm>
            <a:off x="507998" y="1182459"/>
            <a:ext cx="2960915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 u="sng">
                <a:latin typeface="Golos Text DemiBold"/>
                <a:ea typeface="Golos Text DemiBold"/>
                <a:cs typeface="Golos Text DemiBold"/>
                <a:sym typeface="Golos Text DemiBol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7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72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5000171" y="3011485"/>
            <a:ext cx="3635831" cy="1573672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</a:lstStyle>
          <a:p>
            <a:r>
              <a:t>Основной текст слайда, ключевая формулировка.
Начало списка:
 список;
 список;
 конец списка.</a:t>
            </a:r>
          </a:p>
        </p:txBody>
      </p:sp>
      <p:sp>
        <p:nvSpPr>
          <p:cNvPr id="73" name="Текст 13"/>
          <p:cNvSpPr>
            <a:spLocks noGrp="1"/>
          </p:cNvSpPr>
          <p:nvPr>
            <p:ph type="body" sz="quarter" idx="23" hasCustomPrompt="1"/>
          </p:nvPr>
        </p:nvSpPr>
        <p:spPr>
          <a:xfrm>
            <a:off x="5000171" y="2401659"/>
            <a:ext cx="2960914" cy="595086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 u="sng">
                <a:latin typeface="Golos Text DemiBold"/>
                <a:ea typeface="Golos Text DemiBold"/>
                <a:cs typeface="Golos Text DemiBold"/>
                <a:sym typeface="Golos Text DemiBold"/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7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82" name="Рисунок 2"/>
          <p:cNvSpPr>
            <a:spLocks noGrp="1"/>
          </p:cNvSpPr>
          <p:nvPr>
            <p:ph type="pic" sz="half" idx="21"/>
          </p:nvPr>
        </p:nvSpPr>
        <p:spPr>
          <a:xfrm>
            <a:off x="457200" y="936852"/>
            <a:ext cx="4608513" cy="38421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171" y="1153885"/>
            <a:ext cx="2532744" cy="342537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Пользовательский макет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9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Основной текст слайда, ключевая формулировка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Заголовок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457198" y="1040161"/>
            <a:ext cx="8389258" cy="373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Здесь при необходимости располагается основной текст слайда, ключевая формулировка.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Golos Text DemiBold"/>
          <a:ea typeface="Golos Text DemiBold"/>
          <a:cs typeface="Golos Text DemiBold"/>
          <a:sym typeface="Golos Text DemiBold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Golos Text DemiBold"/>
          <a:ea typeface="Golos Text DemiBold"/>
          <a:cs typeface="Golos Text DemiBold"/>
          <a:sym typeface="Golos Text DemiBold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Golos Text DemiBold"/>
          <a:ea typeface="Golos Text DemiBold"/>
          <a:cs typeface="Golos Text DemiBold"/>
          <a:sym typeface="Golos Text DemiBold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Golos Text DemiBold"/>
          <a:ea typeface="Golos Text DemiBold"/>
          <a:cs typeface="Golos Text DemiBold"/>
          <a:sym typeface="Golos Text DemiBold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Golos Text DemiBold"/>
          <a:ea typeface="Golos Text DemiBold"/>
          <a:cs typeface="Golos Text DemiBold"/>
          <a:sym typeface="Golos Text DemiBold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Golos Text DemiBold"/>
          <a:ea typeface="Golos Text DemiBold"/>
          <a:cs typeface="Golos Text DemiBold"/>
          <a:sym typeface="Golos Text DemiBold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Golos Text DemiBold"/>
          <a:ea typeface="Golos Text DemiBold"/>
          <a:cs typeface="Golos Text DemiBold"/>
          <a:sym typeface="Golos Text DemiBold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Golos Text DemiBold"/>
          <a:ea typeface="Golos Text DemiBold"/>
          <a:cs typeface="Golos Text DemiBold"/>
          <a:sym typeface="Golos Text DemiBold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Golos Text DemiBold"/>
          <a:ea typeface="Golos Text DemiBold"/>
          <a:cs typeface="Golos Text DemiBold"/>
          <a:sym typeface="Golos Text DemiBold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1pPr>
      <a:lvl2pPr marL="0" marR="0" indent="4572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2pPr>
      <a:lvl3pPr marL="0" marR="0" indent="9144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3pPr>
      <a:lvl4pPr marL="0" marR="0" indent="1371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4pPr>
      <a:lvl5pPr marL="0" marR="0" indent="18288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5pPr>
      <a:lvl6pPr marL="2540000" marR="0" indent="-254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6pPr>
      <a:lvl7pPr marL="2997200" marR="0" indent="-254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7pPr>
      <a:lvl8pPr marL="3454400" marR="0" indent="-254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8pPr>
      <a:lvl9pPr marL="3911600" marR="0" indent="-254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Golos Text"/>
          <a:ea typeface="Golos Text"/>
          <a:cs typeface="Golos Text"/>
          <a:sym typeface="Golos Tex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4"/>
          <p:cNvSpPr txBox="1">
            <a:spLocks noGrp="1"/>
          </p:cNvSpPr>
          <p:nvPr>
            <p:ph type="ctrTitle"/>
          </p:nvPr>
        </p:nvSpPr>
        <p:spPr>
          <a:xfrm>
            <a:off x="1371600" y="2442524"/>
            <a:ext cx="6400800" cy="70485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182880">
              <a:defRPr sz="1760">
                <a:solidFill>
                  <a:srgbClr val="FFFFFF"/>
                </a:solidFill>
              </a:defRPr>
            </a:pPr>
            <a:br/>
            <a:br/>
            <a:br/>
            <a:endParaRPr/>
          </a:p>
        </p:txBody>
      </p:sp>
      <p:sp>
        <p:nvSpPr>
          <p:cNvPr id="257" name="TextBox 2"/>
          <p:cNvSpPr txBox="1"/>
          <p:nvPr/>
        </p:nvSpPr>
        <p:spPr>
          <a:xfrm>
            <a:off x="1652041" y="1986975"/>
            <a:ext cx="6196756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2F2F2"/>
                </a:solidFill>
              </a:defRPr>
            </a:lvl1pPr>
          </a:lstStyle>
          <a:p>
            <a:r>
              <a:t>Последовательность и её предел</a:t>
            </a:r>
          </a:p>
        </p:txBody>
      </p:sp>
      <p:sp>
        <p:nvSpPr>
          <p:cNvPr id="258" name="TextBox 3"/>
          <p:cNvSpPr txBox="1"/>
          <p:nvPr/>
        </p:nvSpPr>
        <p:spPr>
          <a:xfrm>
            <a:off x="2632802" y="2610284"/>
            <a:ext cx="387839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Дисциплина: Математический анализ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Заголовок 1"/>
          <p:cNvSpPr txBox="1">
            <a:spLocks noGrp="1"/>
          </p:cNvSpPr>
          <p:nvPr>
            <p:ph type="title"/>
          </p:nvPr>
        </p:nvSpPr>
        <p:spPr>
          <a:xfrm>
            <a:off x="457199" y="306435"/>
            <a:ext cx="6291945" cy="5272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8327">
              <a:defRPr sz="1480"/>
            </a:lvl1pPr>
          </a:lstStyle>
          <a:p>
            <a:r>
              <a:t>Задание 2. Исследование предела рекуррентно заданной последовательности</a:t>
            </a:r>
          </a:p>
        </p:txBody>
      </p:sp>
      <p:sp>
        <p:nvSpPr>
          <p:cNvPr id="306" name="Прямоугольник: один скругленный угол 10"/>
          <p:cNvSpPr/>
          <p:nvPr/>
        </p:nvSpPr>
        <p:spPr>
          <a:xfrm>
            <a:off x="363254" y="1139868"/>
            <a:ext cx="8592857" cy="3697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051" y="0"/>
                </a:lnTo>
                <a:cubicBezTo>
                  <a:pt x="20906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71926E"/>
              </a:gs>
              <a:gs pos="100000">
                <a:srgbClr val="A9EA88"/>
              </a:gs>
            </a:gsLst>
            <a:lin ang="16200000"/>
          </a:gradFill>
          <a:ln>
            <a:solidFill>
              <a:srgbClr val="EC053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TextBox 11"/>
          <p:cNvSpPr txBox="1"/>
          <p:nvPr/>
        </p:nvSpPr>
        <p:spPr>
          <a:xfrm>
            <a:off x="502920" y="1402915"/>
            <a:ext cx="8232104" cy="351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b) При x</a:t>
            </a:r>
            <a:r>
              <a:rPr baseline="-25000"/>
              <a:t>1</a:t>
            </a:r>
            <a:r>
              <a:t> = -1, последовательность будет иметь вид:</a:t>
            </a:r>
          </a:p>
          <a:p>
            <a:r>
              <a:t> x</a:t>
            </a:r>
            <a:r>
              <a:rPr baseline="-25000"/>
              <a:t>1 </a:t>
            </a:r>
            <a:r>
              <a:t>= -1;                                                                      и так далее.</a:t>
            </a:r>
          </a:p>
          <a:p>
            <a:r>
              <a:t>Мы можем видеть, что последовательность также монотонно возрастает и ограничена сверху значением 2.</a:t>
            </a:r>
          </a:p>
          <a:p>
            <a:r>
              <a:t>c) При x</a:t>
            </a:r>
            <a:r>
              <a:rPr baseline="-25000"/>
              <a:t>1</a:t>
            </a:r>
            <a:r>
              <a:t> = 1, последовательность будет иметь вид:</a:t>
            </a:r>
          </a:p>
          <a:p>
            <a:r>
              <a:t>x</a:t>
            </a:r>
            <a:r>
              <a:rPr baseline="-25000"/>
              <a:t>1</a:t>
            </a:r>
            <a:r>
              <a:t> = 1;                                                                       и так далее.</a:t>
            </a:r>
          </a:p>
          <a:p>
            <a:r>
              <a:t>Мы можем видеть, что последовательность монотонно возрастает и ограничена сверху значением 2.</a:t>
            </a:r>
          </a:p>
          <a:p>
            <a:r>
              <a:t>d) При x</a:t>
            </a:r>
            <a:r>
              <a:rPr baseline="-25000"/>
              <a:t>1</a:t>
            </a:r>
            <a:r>
              <a:t> = 2, последовательность будет иметь вид:</a:t>
            </a:r>
          </a:p>
          <a:p>
            <a:r>
              <a:t>x</a:t>
            </a:r>
            <a:r>
              <a:rPr baseline="-25000"/>
              <a:t>1</a:t>
            </a:r>
            <a:r>
              <a:t> = -1;                                                                  и так далее.</a:t>
            </a:r>
          </a:p>
          <a:p>
            <a:r>
              <a:t>В этом случае, последовательность является постоянной и не монотонна.</a:t>
            </a:r>
          </a:p>
        </p:txBody>
      </p:sp>
      <p:pic>
        <p:nvPicPr>
          <p:cNvPr id="308" name="Рисунок 13" descr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69" y="1732413"/>
            <a:ext cx="1743319" cy="285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Рисунок 15" descr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87" y="1712158"/>
            <a:ext cx="1848109" cy="304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Рисунок 17" descr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026" y="2839508"/>
            <a:ext cx="1867162" cy="285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Рисунок 19" descr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187" y="2839508"/>
            <a:ext cx="1743319" cy="285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Рисунок 21" descr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292" y="3924646"/>
            <a:ext cx="1657582" cy="285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Рисунок 23" descr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364" y="3924646"/>
            <a:ext cx="1695688" cy="285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Заголовок 4"/>
          <p:cNvSpPr txBox="1">
            <a:spLocks noGrp="1"/>
          </p:cNvSpPr>
          <p:nvPr>
            <p:ph type="title"/>
          </p:nvPr>
        </p:nvSpPr>
        <p:spPr>
          <a:xfrm>
            <a:off x="457199" y="306435"/>
            <a:ext cx="6291945" cy="5272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8327">
              <a:defRPr sz="1480"/>
            </a:lvl1pPr>
          </a:lstStyle>
          <a:p>
            <a:r>
              <a:t>Задание 2. Исследование предела рекуррентно заданной последовательности</a:t>
            </a:r>
          </a:p>
        </p:txBody>
      </p:sp>
      <p:sp>
        <p:nvSpPr>
          <p:cNvPr id="316" name="Прямоугольник 16"/>
          <p:cNvSpPr/>
          <p:nvPr/>
        </p:nvSpPr>
        <p:spPr>
          <a:xfrm>
            <a:off x="350728" y="1014608"/>
            <a:ext cx="8480122" cy="3822458"/>
          </a:xfrm>
          <a:prstGeom prst="rect">
            <a:avLst/>
          </a:prstGeom>
          <a:gradFill>
            <a:gsLst>
              <a:gs pos="0">
                <a:schemeClr val="accent2">
                  <a:lumOff val="16690"/>
                </a:schemeClr>
              </a:gs>
              <a:gs pos="35000">
                <a:srgbClr val="E6E6E6"/>
              </a:gs>
              <a:gs pos="100000">
                <a:schemeClr val="accent2">
                  <a:lumOff val="26382"/>
                </a:schemeClr>
              </a:gs>
            </a:gsLst>
            <a:lin ang="16200000"/>
          </a:gradFill>
          <a:ln>
            <a:solidFill>
              <a:srgbClr val="AEAEAE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7" name="TextBox 18"/>
          <p:cNvSpPr txBox="1"/>
          <p:nvPr/>
        </p:nvSpPr>
        <p:spPr>
          <a:xfrm>
            <a:off x="502919" y="1302706"/>
            <a:ext cx="8169476" cy="3922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5) Аналитическое доказательство ограниченности и монотонности для каждого характерного случая проводится следующим образом:</a:t>
            </a:r>
          </a:p>
          <a:p>
            <a:r>
              <a:t>a) При x</a:t>
            </a:r>
            <a:r>
              <a:rPr baseline="-25000"/>
              <a:t>1</a:t>
            </a:r>
            <a:r>
              <a:t> = -2:</a:t>
            </a:r>
          </a:p>
          <a:p>
            <a:r>
              <a:t>Мы заметили, что последовательность монотонно возрастает и ограничена сверху значением 2. Мы можем доказать это аналитически, используя индукцию:</a:t>
            </a:r>
          </a:p>
          <a:p>
            <a:r>
              <a:t>Базовый случай: 𝑛 = 1, x</a:t>
            </a:r>
            <a:r>
              <a:rPr baseline="-25000"/>
              <a:t>1</a:t>
            </a:r>
            <a:r>
              <a:t> = -2. У нас есть -2 ≤ x</a:t>
            </a:r>
            <a:r>
              <a:rPr baseline="-25000"/>
              <a:t>1</a:t>
            </a:r>
            <a:r>
              <a:t>  ≤ 2.</a:t>
            </a:r>
          </a:p>
          <a:p>
            <a:r>
              <a:t>Предположение: Пусть -2 ≤ x</a:t>
            </a:r>
            <a:r>
              <a:rPr baseline="-25000"/>
              <a:t>n  </a:t>
            </a:r>
            <a:r>
              <a:t>≤ 2 для некоторого 𝑛.</a:t>
            </a:r>
          </a:p>
          <a:p>
            <a:r>
              <a:t>Индукционный шаг: Рассмотрим x</a:t>
            </a:r>
            <a:r>
              <a:rPr baseline="-25000"/>
              <a:t>n</a:t>
            </a:r>
            <a:r>
              <a:t>+1:</a:t>
            </a:r>
          </a:p>
          <a:p>
            <a:r>
              <a:t>Так как -2 ≤ x</a:t>
            </a:r>
            <a:r>
              <a:rPr baseline="-25000"/>
              <a:t>n  </a:t>
            </a:r>
            <a:r>
              <a:t>≤ 2 , то:                                                  .</a:t>
            </a:r>
          </a:p>
          <a:p>
            <a:r>
              <a:t>Таким образом, -2 ≤ x</a:t>
            </a:r>
            <a:r>
              <a:rPr baseline="-25000"/>
              <a:t>n+1  </a:t>
            </a:r>
            <a:r>
              <a:t>≤ 2 для любого n.</a:t>
            </a:r>
          </a:p>
          <a:p>
            <a:endParaRPr/>
          </a:p>
        </p:txBody>
      </p:sp>
      <p:pic>
        <p:nvPicPr>
          <p:cNvPr id="318" name="Рисунок 20" descr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115" y="3236520"/>
            <a:ext cx="1724267" cy="323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Рисунок 22" descr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37" y="3543670"/>
            <a:ext cx="2543532" cy="304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Заголовок 4"/>
          <p:cNvSpPr txBox="1">
            <a:spLocks noGrp="1"/>
          </p:cNvSpPr>
          <p:nvPr>
            <p:ph type="title"/>
          </p:nvPr>
        </p:nvSpPr>
        <p:spPr>
          <a:xfrm>
            <a:off x="457199" y="306435"/>
            <a:ext cx="6291945" cy="5272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8327">
              <a:defRPr sz="1480"/>
            </a:lvl1pPr>
          </a:lstStyle>
          <a:p>
            <a:r>
              <a:t>Задание 2. Исследование предела рекуррентно заданной последовательности</a:t>
            </a:r>
          </a:p>
        </p:txBody>
      </p:sp>
      <p:sp>
        <p:nvSpPr>
          <p:cNvPr id="322" name="Прямоугольник: скругленные углы 14"/>
          <p:cNvSpPr/>
          <p:nvPr/>
        </p:nvSpPr>
        <p:spPr>
          <a:xfrm>
            <a:off x="162838" y="1002081"/>
            <a:ext cx="8818325" cy="3945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100000">
                <a:schemeClr val="accent3">
                  <a:lumOff val="23713"/>
                </a:scheme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TextBox 15"/>
          <p:cNvSpPr txBox="1"/>
          <p:nvPr/>
        </p:nvSpPr>
        <p:spPr>
          <a:xfrm>
            <a:off x="646968" y="1402914"/>
            <a:ext cx="7987849" cy="3968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b) При x</a:t>
            </a:r>
            <a:r>
              <a:rPr baseline="-25000"/>
              <a:t>1</a:t>
            </a:r>
            <a:r>
              <a:t> = -1:</a:t>
            </a:r>
          </a:p>
          <a:p>
            <a:r>
              <a:t>Аналогично, можно доказать, что последовательность монотонно возрастает и ограничена сверху значением 2.</a:t>
            </a:r>
          </a:p>
          <a:p>
            <a:r>
              <a:t>c) При x</a:t>
            </a:r>
            <a:r>
              <a:rPr baseline="-25000"/>
              <a:t>1</a:t>
            </a:r>
            <a:r>
              <a:t> = 1:</a:t>
            </a:r>
          </a:p>
          <a:p>
            <a:r>
              <a:t>Мы можем видеть, что последовательность монотонно возрастает и ограничена сверху значением 2.</a:t>
            </a:r>
          </a:p>
          <a:p>
            <a:r>
              <a:t>d) При x</a:t>
            </a:r>
            <a:r>
              <a:rPr baseline="-25000"/>
              <a:t>1</a:t>
            </a:r>
            <a:r>
              <a:t> = 2:</a:t>
            </a:r>
          </a:p>
          <a:p>
            <a:r>
              <a:t>Последовательность является постоянной и не монотонной.</a:t>
            </a:r>
          </a:p>
          <a:p>
            <a:endParaRPr/>
          </a:p>
          <a:p>
            <a:r>
              <a:t>Из аналитического доказательства ограниченности и монотонности, а также из графиков последовательности, можно сделать вывод, что последовательность сходится к пределу при каждом из характерных случаев.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 defTabSz="420623">
              <a:lnSpc>
                <a:spcPct val="90000"/>
              </a:lnSpc>
              <a:defRPr sz="2760"/>
            </a:lvl1pPr>
          </a:lstStyle>
          <a:p>
            <a:r>
              <a:t>Задание 3. Исследование сходимости</a:t>
            </a:r>
          </a:p>
        </p:txBody>
      </p:sp>
      <p:sp>
        <p:nvSpPr>
          <p:cNvPr id="3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040161"/>
            <a:ext cx="8389257" cy="3735039"/>
          </a:xfrm>
          <a:prstGeom prst="rect">
            <a:avLst/>
          </a:prstGeom>
        </p:spPr>
        <p:txBody>
          <a:bodyPr/>
          <a:lstStyle/>
          <a:p>
            <a:pPr defTabSz="406908">
              <a:lnSpc>
                <a:spcPct val="90000"/>
              </a:lnSpc>
              <a:spcBef>
                <a:spcPts val="300"/>
              </a:spcBef>
              <a:defRPr sz="1424">
                <a:solidFill>
                  <a:srgbClr val="760522"/>
                </a:solidFill>
              </a:defRPr>
            </a:pPr>
            <a:r>
              <a:t>Дана последовательность a</a:t>
            </a:r>
            <a:r>
              <a:rPr baseline="-27348"/>
              <a:t>n </a:t>
            </a:r>
            <a:r>
              <a:t>. Исследуйте её поведение при 𝑛 → ∞.</a:t>
            </a:r>
          </a:p>
          <a:p>
            <a:pPr defTabSz="406908">
              <a:lnSpc>
                <a:spcPct val="90000"/>
              </a:lnSpc>
              <a:spcBef>
                <a:spcPts val="300"/>
              </a:spcBef>
              <a:defRPr sz="1424" b="1">
                <a:solidFill>
                  <a:srgbClr val="760522"/>
                </a:solidFill>
              </a:defRPr>
            </a:pPr>
            <a:r>
              <a:t>План: </a:t>
            </a:r>
            <a:r>
              <a:rPr b="0"/>
              <a:t>1) Вычислите предел 𝐴 последовательности при 𝑛 → ∞. </a:t>
            </a:r>
          </a:p>
          <a:p>
            <a:pPr defTabSz="406908">
              <a:lnSpc>
                <a:spcPct val="90000"/>
              </a:lnSpc>
              <a:spcBef>
                <a:spcPts val="300"/>
              </a:spcBef>
              <a:defRPr sz="1424">
                <a:solidFill>
                  <a:srgbClr val="760522"/>
                </a:solidFill>
              </a:defRPr>
            </a:pPr>
            <a:r>
              <a:t>2) Постройте график общего члена последовательности в зависимости от номера 𝑛. </a:t>
            </a:r>
          </a:p>
          <a:p>
            <a:pPr defTabSz="406908">
              <a:lnSpc>
                <a:spcPct val="90000"/>
              </a:lnSpc>
              <a:spcBef>
                <a:spcPts val="300"/>
              </a:spcBef>
              <a:defRPr sz="1424">
                <a:solidFill>
                  <a:srgbClr val="760522"/>
                </a:solidFill>
              </a:defRPr>
            </a:pPr>
            <a:r>
              <a:t>3) Проиллюстрируйте сходимость (расходимость) последовательности:</a:t>
            </a:r>
          </a:p>
          <a:p>
            <a:pPr defTabSz="406908">
              <a:lnSpc>
                <a:spcPct val="90000"/>
              </a:lnSpc>
              <a:spcBef>
                <a:spcPts val="300"/>
              </a:spcBef>
              <a:defRPr sz="1424">
                <a:solidFill>
                  <a:srgbClr val="760522"/>
                </a:solidFill>
              </a:defRPr>
            </a:pPr>
            <a:r>
              <a:t>a. вспомните определение предела последовательности, запишите его через 𝜀, n</a:t>
            </a:r>
            <a:r>
              <a:rPr baseline="-27348"/>
              <a:t>0</a:t>
            </a:r>
            <a:r>
              <a:t> и неравенство;</a:t>
            </a:r>
          </a:p>
          <a:p>
            <a:pPr defTabSz="406908">
              <a:lnSpc>
                <a:spcPct val="90000"/>
              </a:lnSpc>
              <a:spcBef>
                <a:spcPts val="300"/>
              </a:spcBef>
              <a:defRPr sz="1424">
                <a:solidFill>
                  <a:srgbClr val="760522"/>
                </a:solidFill>
              </a:defRPr>
            </a:pPr>
            <a:r>
              <a:t>b. выберите три различных положительных числа 𝜀1 &gt; 𝜀2 &gt; 𝜀3 ; c. для каждого такого числа изобразите на графике соответствующую 𝜀-окрестность предела 𝐴 («𝜀-трубу»); </a:t>
            </a:r>
          </a:p>
          <a:p>
            <a:pPr defTabSz="406908">
              <a:lnSpc>
                <a:spcPct val="90000"/>
              </a:lnSpc>
              <a:spcBef>
                <a:spcPts val="300"/>
              </a:spcBef>
              <a:defRPr sz="1424">
                <a:solidFill>
                  <a:srgbClr val="760522"/>
                </a:solidFill>
              </a:defRPr>
            </a:pPr>
            <a:r>
              <a:t>d. для каждого выбранного 𝜀 найдите на графике номер n</a:t>
            </a:r>
            <a:r>
              <a:rPr baseline="-27348"/>
              <a:t>0</a:t>
            </a:r>
            <a:r>
              <a:t> = n</a:t>
            </a:r>
            <a:r>
              <a:rPr baseline="-27348"/>
              <a:t>0</a:t>
            </a:r>
            <a:r>
              <a:t> (𝜀) , после которого все члены последовательности попадают в 𝜀-окрестность, или установите, что такого номера нет. </a:t>
            </a:r>
          </a:p>
          <a:p>
            <a:pPr defTabSz="406908">
              <a:lnSpc>
                <a:spcPct val="90000"/>
              </a:lnSpc>
              <a:spcBef>
                <a:spcPts val="300"/>
              </a:spcBef>
              <a:defRPr sz="1424">
                <a:solidFill>
                  <a:srgbClr val="760522"/>
                </a:solidFill>
              </a:defRPr>
            </a:pPr>
            <a:r>
              <a:t>(!) Обратите внимание, что для качественной иллюстрации сгущения элементов последовательности a</a:t>
            </a:r>
            <a:r>
              <a:rPr baseline="-27348"/>
              <a:t>n</a:t>
            </a:r>
            <a:r>
              <a:t> вокруг предела 𝐴 (при 𝑛 → ∞) значения для 𝜀 следует выбирать так, чтобы соответствующие номера n</a:t>
            </a:r>
            <a:r>
              <a:rPr baseline="-27348"/>
              <a:t>0</a:t>
            </a:r>
            <a:r>
              <a:t> = n</a:t>
            </a:r>
            <a:r>
              <a:rPr baseline="-27348"/>
              <a:t>0</a:t>
            </a:r>
            <a:r>
              <a:t> (𝜀) получались действительно большими (например, n</a:t>
            </a:r>
            <a:r>
              <a:rPr baseline="-27348"/>
              <a:t>0</a:t>
            </a:r>
            <a:r>
              <a:t> (𝜀</a:t>
            </a:r>
            <a:r>
              <a:rPr baseline="-27348"/>
              <a:t>1</a:t>
            </a:r>
            <a:r>
              <a:t> ) &gt; 10, n</a:t>
            </a:r>
            <a:r>
              <a:rPr baseline="-27348"/>
              <a:t>0</a:t>
            </a:r>
            <a:r>
              <a:t> (𝜀</a:t>
            </a:r>
            <a:r>
              <a:rPr baseline="-27348"/>
              <a:t>2</a:t>
            </a:r>
            <a:r>
              <a:t> ) &gt; 100, n</a:t>
            </a:r>
            <a:r>
              <a:rPr baseline="-27348"/>
              <a:t>0</a:t>
            </a:r>
            <a:r>
              <a:t> (𝜀</a:t>
            </a:r>
            <a:r>
              <a:rPr baseline="-27348"/>
              <a:t>3</a:t>
            </a:r>
            <a:r>
              <a:t> ) &gt; 1000 ).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8" name="Текст 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24133" y="1259581"/>
                <a:ext cx="7170058" cy="3410858"/>
              </a:xfrm>
              <a:prstGeom prst="rect">
                <a:avLst/>
              </a:prstGeom>
            </p:spPr>
            <p:txBody>
              <a:bodyPr/>
              <a:lstStyle/>
              <a:p>
                <a:pPr defTabSz="443484">
                  <a:lnSpc>
                    <a:spcPct val="80000"/>
                  </a:lnSpc>
                  <a:defRPr sz="1358"/>
                </a:pPr>
                <a:r>
                  <a:t>Для начала, запишем общий член последовательности:</a:t>
                </a:r>
              </a:p>
              <a:p>
                <a:pPr defTabSz="443484">
                  <a:lnSpc>
                    <a:spcPct val="80000"/>
                  </a:lnSpc>
                  <a:defRPr sz="1358"/>
                </a:pPr>
                <a:endParaRPr/>
              </a:p>
              <a:p>
                <a:pPr defTabSz="443484">
                  <a:lnSpc>
                    <a:spcPct val="80000"/>
                  </a:lnSpc>
                  <a:defRPr sz="1358"/>
                </a:pPr>
                <a:endParaRPr/>
              </a:p>
              <a:p>
                <a:pPr defTabSz="443484">
                  <a:lnSpc>
                    <a:spcPct val="80000"/>
                  </a:lnSpc>
                  <a:defRPr sz="1358"/>
                </a:pPr>
                <a:endParaRPr/>
              </a:p>
              <a:p>
                <a:pPr defTabSz="443484">
                  <a:lnSpc>
                    <a:spcPct val="80000"/>
                  </a:lnSpc>
                  <a:defRPr sz="1358"/>
                </a:pPr>
                <a:r>
                  <a:t>Заметим, что числитель - это арифметическая прогрессия с первым элементом 3 и разностью 5, и ее сумма можно выразить следующим образом:</a:t>
                </a:r>
              </a:p>
              <a:p>
                <a:pPr defTabSz="443484">
                  <a:lnSpc>
                    <a:spcPct val="80000"/>
                  </a:lnSpc>
                  <a:defRPr sz="1358"/>
                </a:pPr>
                <a:r>
                  <a:t>                                        3 + 8 + ... + (5𝑛−2) = </a:t>
                </a:r>
                <a14:m>
                  <m:oMath xmlns:m="http://schemas.openxmlformats.org/officeDocument/2006/math">
                    <m:f>
                      <m:fPr>
                        <m:ctrlP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(3+</m:t>
                        </m:r>
                        <m:d>
                          <m:dPr>
                            <m:ctrlPr>
                              <a:rPr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(5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sz="1843"/>
              </a:p>
              <a:p>
                <a:pPr defTabSz="443484">
                  <a:lnSpc>
                    <a:spcPct val="80000"/>
                  </a:lnSpc>
                  <a:defRPr sz="1358"/>
                </a:pPr>
                <a:r>
                  <a:t>Аналогично, знаменатель - это арифметическая прогрессия с первым элементом 4 и разностью 3, и ее сумма можно выразить следующим образом:</a:t>
                </a:r>
              </a:p>
              <a:p>
                <a:pPr defTabSz="443484">
                  <a:lnSpc>
                    <a:spcPct val="80000"/>
                  </a:lnSpc>
                  <a:defRPr sz="1358"/>
                </a:pPr>
                <a:r>
                  <a:t>                                        4 + 7 + ... + (3𝑛+1)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(4+(3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+1))</m:t>
                        </m:r>
                      </m:num>
                      <m:den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(3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+5)</m:t>
                        </m:r>
                      </m:num>
                      <m:den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sz="1843"/>
              </a:p>
              <a:p>
                <a:pPr defTabSz="443484">
                  <a:lnSpc>
                    <a:spcPct val="80000"/>
                  </a:lnSpc>
                  <a:defRPr sz="1358"/>
                </a:pPr>
                <a:r>
                  <a:t>Теперь, подставляем значения сумм в выражение для a</a:t>
                </a:r>
                <a:r>
                  <a:rPr baseline="-25587"/>
                  <a:t>n</a:t>
                </a:r>
                <a:r>
                  <a:t>:</a:t>
                </a:r>
              </a:p>
              <a:p>
                <a:pPr defTabSz="443484">
                  <a:lnSpc>
                    <a:spcPct val="80000"/>
                  </a:lnSpc>
                  <a:defRPr sz="1358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13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    </m:t>
                        </m:r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1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(5</m:t>
                        </m:r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>
                          <m:fPr>
                            <m:ctrlPr>
                              <a:rPr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+5</m:t>
                            </m:r>
                          </m:num>
                          <m:den>
                            <m:r>
                              <a:rPr sz="13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sz="1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2(5</m:t>
                        </m:r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</m:den>
                    </m:f>
                  </m:oMath>
                </a14:m>
                <a:r>
                  <a:rPr>
                    <a:latin typeface="Golos Text"/>
                    <a:ea typeface="Golos Text"/>
                    <a:cs typeface="Golos Text"/>
                    <a:sym typeface="Golos Text"/>
                  </a:rPr>
                  <a:t> </a:t>
                </a:r>
              </a:p>
              <a:p>
                <a:pPr defTabSz="443484">
                  <a:lnSpc>
                    <a:spcPct val="80000"/>
                  </a:lnSpc>
                  <a:defRPr sz="1358"/>
                </a:pPr>
                <a:r>
                  <a:t> </a:t>
                </a:r>
              </a:p>
            </p:txBody>
          </p:sp>
        </mc:Choice>
        <mc:Fallback>
          <p:sp>
            <p:nvSpPr>
              <p:cNvPr id="328" name="Текст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24133" y="1259581"/>
                <a:ext cx="7170058" cy="3410858"/>
              </a:xfrm>
              <a:prstGeom prst="rect">
                <a:avLst/>
              </a:prstGeom>
              <a:blipFill>
                <a:blip r:embed="rId2"/>
                <a:stretch>
                  <a:fillRect l="-850" t="-1431" r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9" name="Заголовок 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 defTabSz="452627">
              <a:defRPr sz="2772"/>
            </a:lvl1pPr>
          </a:lstStyle>
          <a:p>
            <a:r>
              <a:t>Задание 3. Исследование сходимости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0" name="Уравнение"/>
              <p:cNvSpPr txBox="1"/>
              <p:nvPr/>
            </p:nvSpPr>
            <p:spPr>
              <a:xfrm>
                <a:off x="3304773" y="1543496"/>
                <a:ext cx="2534453" cy="5303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3+8+...+(5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4+7+...(3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30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773" y="1543496"/>
                <a:ext cx="2534453" cy="530353"/>
              </a:xfrm>
              <a:prstGeom prst="rect">
                <a:avLst/>
              </a:prstGeom>
              <a:blipFill>
                <a:blip r:embed="rId3"/>
                <a:stretch>
                  <a:fillRect b="-80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Текст 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4113" y="1233714"/>
                <a:ext cx="7170057" cy="349197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1) Вычисление предела:</a:t>
                </a:r>
              </a:p>
              <a:p>
                <a:r>
                  <a:t>При 𝑛 → ∞, степенные функции в числителе и знаменателе станут определяющими, так как они растут быстрее, чем линейные функции. Тогда предел будет определяться коэффициентами перед степенными функциями:</a:t>
                </a:r>
              </a:p>
              <a:p>
                <a:endParaRPr/>
              </a:p>
              <a:p>
                <a:endParaRPr/>
              </a:p>
              <a:p>
                <a:r>
                  <a:t>2) Для построения графика общего члена последовательности в зависимости от номера 𝑛, нужно построить график функции:</a:t>
                </a:r>
                <a:endParaRPr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r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2(5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</m:den>
                    </m:f>
                  </m:oMath>
                </a14:m>
                <a:endParaRPr sz="1509"/>
              </a:p>
            </p:txBody>
          </p:sp>
        </mc:Choice>
        <mc:Fallback>
          <p:sp>
            <p:nvSpPr>
              <p:cNvPr id="332" name="Текст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4113" y="1233714"/>
                <a:ext cx="7170057" cy="3491970"/>
              </a:xfrm>
              <a:prstGeom prst="rect">
                <a:avLst/>
              </a:prstGeom>
              <a:blipFill>
                <a:blip r:embed="rId2"/>
                <a:stretch>
                  <a:fillRect l="-1105" t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3" name="Заголовок 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 defTabSz="452627">
              <a:defRPr sz="2772"/>
            </a:lvl1pPr>
          </a:lstStyle>
          <a:p>
            <a:r>
              <a:t>Задание 3. Исследование сходимости</a:t>
            </a:r>
          </a:p>
        </p:txBody>
      </p:sp>
      <p:pic>
        <p:nvPicPr>
          <p:cNvPr id="334" name="Рисунок 6" descr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982" y="2351774"/>
            <a:ext cx="2610215" cy="453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Рисунок 12" descr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373" y="3240010"/>
            <a:ext cx="2250243" cy="1485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Заголовок 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 defTabSz="452627">
              <a:defRPr sz="2772"/>
            </a:lvl1pPr>
          </a:lstStyle>
          <a:p>
            <a:r>
              <a:t>Задание 3. Исследование сходимости</a:t>
            </a:r>
          </a:p>
        </p:txBody>
      </p:sp>
      <p:sp>
        <p:nvSpPr>
          <p:cNvPr id="338" name="Объект 4"/>
          <p:cNvSpPr txBox="1">
            <a:spLocks noGrp="1"/>
          </p:cNvSpPr>
          <p:nvPr>
            <p:ph type="body" idx="1"/>
          </p:nvPr>
        </p:nvSpPr>
        <p:spPr>
          <a:xfrm>
            <a:off x="457199" y="1040161"/>
            <a:ext cx="8389257" cy="373503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3) Иллюстрация сходимости (расходимости) последовательности:</a:t>
            </a:r>
          </a:p>
          <a:p>
            <a:pPr marL="342900" indent="-342900">
              <a:buSzPct val="100000"/>
              <a:buAutoNum type="alphaLcParenR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Определение предела последовательности: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Это означает, что для любого положительного                                                                               числа 𝜀 существует такое число n</a:t>
            </a:r>
            <a:r>
              <a:rPr baseline="-25000"/>
              <a:t>0</a:t>
            </a:r>
            <a:r>
              <a:t>, что для всех 𝑛 &gt; n</a:t>
            </a:r>
            <a:r>
              <a:rPr baseline="-25000"/>
              <a:t>0</a:t>
            </a:r>
            <a:r>
              <a:t> выполняется неравенство |a</a:t>
            </a:r>
            <a:r>
              <a:rPr baseline="-25000"/>
              <a:t>n</a:t>
            </a:r>
            <a:r>
              <a:t> - 10/3| &lt; 𝜀. 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b) Выбор трех различных положительных чисел 𝜀</a:t>
            </a:r>
            <a:r>
              <a:rPr baseline="-25000"/>
              <a:t>1</a:t>
            </a:r>
            <a:r>
              <a:t> &gt; 𝜀</a:t>
            </a:r>
            <a:r>
              <a:rPr baseline="-25000"/>
              <a:t>2</a:t>
            </a:r>
            <a:r>
              <a:t> &gt; 𝜀</a:t>
            </a:r>
            <a:r>
              <a:rPr baseline="-25000"/>
              <a:t>3</a:t>
            </a:r>
            <a:r>
              <a:t>:</a:t>
            </a:r>
          </a:p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Допустим, выберем 𝜀</a:t>
            </a:r>
            <a:r>
              <a:rPr baseline="-25000"/>
              <a:t>1</a:t>
            </a:r>
            <a:r>
              <a:t> = 0.1, 𝜀</a:t>
            </a:r>
            <a:r>
              <a:rPr baseline="-25000"/>
              <a:t>2</a:t>
            </a:r>
            <a:r>
              <a:t> = 0.01 и 𝜀</a:t>
            </a:r>
            <a:r>
              <a:rPr baseline="-25000"/>
              <a:t>3</a:t>
            </a:r>
            <a:r>
              <a:t> = 0.001.</a:t>
            </a:r>
          </a:p>
        </p:txBody>
      </p:sp>
      <p:pic>
        <p:nvPicPr>
          <p:cNvPr id="339" name="Рисунок 6" descr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25" y="1375270"/>
            <a:ext cx="1247950" cy="528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 defTabSz="452627">
              <a:defRPr sz="2772"/>
            </a:lvl1pPr>
          </a:lstStyle>
          <a:p>
            <a:r>
              <a:t>Задание 3. Исследование сходимости</a:t>
            </a:r>
          </a:p>
        </p:txBody>
      </p:sp>
      <p:sp>
        <p:nvSpPr>
          <p:cNvPr id="342" name="Объект 2"/>
          <p:cNvSpPr txBox="1">
            <a:spLocks noGrp="1"/>
          </p:cNvSpPr>
          <p:nvPr>
            <p:ph type="body" idx="1"/>
          </p:nvPr>
        </p:nvSpPr>
        <p:spPr>
          <a:xfrm>
            <a:off x="508933" y="729757"/>
            <a:ext cx="8389258" cy="394624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c) Для каждого такого числа изобразите на графике соответствующую 𝜀-окрестность предела A («𝜀-трубу»)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d) Для каждого выбранного 𝜀 найдите на графике номер n</a:t>
            </a:r>
            <a:r>
              <a:rPr baseline="-25000"/>
              <a:t>0</a:t>
            </a:r>
            <a:r>
              <a:t> = n</a:t>
            </a:r>
            <a:r>
              <a:rPr baseline="-25000"/>
              <a:t>0</a:t>
            </a:r>
            <a:r>
              <a:t>(𝜀), после которого все члены последовательности попадают в 𝜀-окрестность, или установите, что такого номера нет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3" name="Уравнение"/>
              <p:cNvSpPr txBox="1"/>
              <p:nvPr/>
            </p:nvSpPr>
            <p:spPr>
              <a:xfrm>
                <a:off x="605497" y="2841420"/>
                <a:ext cx="2112921" cy="5212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)=[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9∗0,1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]=71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43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97" y="2841420"/>
                <a:ext cx="2112921" cy="521209"/>
              </a:xfrm>
              <a:prstGeom prst="rect">
                <a:avLst/>
              </a:prstGeom>
              <a:blipFill>
                <a:blip r:embed="rId2"/>
                <a:stretch>
                  <a:fillRect r="-7493" b="-465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4" name="Уравнение"/>
              <p:cNvSpPr txBox="1"/>
              <p:nvPr/>
            </p:nvSpPr>
            <p:spPr>
              <a:xfrm>
                <a:off x="3269803" y="2841420"/>
                <a:ext cx="2343690" cy="5212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)=[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9∗0,01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]=711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44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803" y="2841420"/>
                <a:ext cx="2343690" cy="521209"/>
              </a:xfrm>
              <a:prstGeom prst="rect">
                <a:avLst/>
              </a:prstGeom>
              <a:blipFill>
                <a:blip r:embed="rId3"/>
                <a:stretch>
                  <a:fillRect r="-7792" b="-465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5" name="Уравнение"/>
              <p:cNvSpPr txBox="1"/>
              <p:nvPr/>
            </p:nvSpPr>
            <p:spPr>
              <a:xfrm>
                <a:off x="6166911" y="2841420"/>
                <a:ext cx="2570122" cy="5212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)=[</m:t>
                      </m:r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9∗0,001</m:t>
                          </m:r>
                        </m:den>
                      </m:f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]=7111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45" name="Уравнение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911" y="2841420"/>
                <a:ext cx="2570122" cy="521209"/>
              </a:xfrm>
              <a:prstGeom prst="rect">
                <a:avLst/>
              </a:prstGeom>
              <a:blipFill>
                <a:blip r:embed="rId4"/>
                <a:stretch>
                  <a:fillRect r="-8314" b="-465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 defTabSz="452627">
              <a:defRPr sz="2772"/>
            </a:lvl1pPr>
          </a:lstStyle>
          <a:p>
            <a:r>
              <a:t>Задание 3. Исследование сходимости</a:t>
            </a:r>
          </a:p>
        </p:txBody>
      </p:sp>
      <p:sp>
        <p:nvSpPr>
          <p:cNvPr id="348" name="Объект 2"/>
          <p:cNvSpPr txBox="1">
            <a:spLocks noGrp="1"/>
          </p:cNvSpPr>
          <p:nvPr>
            <p:ph type="body" idx="1"/>
          </p:nvPr>
        </p:nvSpPr>
        <p:spPr>
          <a:xfrm>
            <a:off x="457199" y="963949"/>
            <a:ext cx="8389257" cy="417955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              c.1)𝜀</a:t>
            </a:r>
            <a:r>
              <a:rPr baseline="-25000" dirty="0"/>
              <a:t>1</a:t>
            </a:r>
            <a:r>
              <a:rPr dirty="0"/>
              <a:t>=0.1       d.1)n</a:t>
            </a:r>
            <a:r>
              <a:rPr baseline="-25000" dirty="0"/>
              <a:t>1</a:t>
            </a:r>
            <a:r>
              <a:rPr dirty="0"/>
              <a:t>=71                                             c.2)𝜀</a:t>
            </a:r>
            <a:r>
              <a:rPr baseline="-25000" dirty="0"/>
              <a:t>2</a:t>
            </a:r>
            <a:r>
              <a:rPr dirty="0"/>
              <a:t>=0.01</a:t>
            </a:r>
            <a:r>
              <a:rPr lang="en-US" dirty="0"/>
              <a:t> d.2)n</a:t>
            </a:r>
            <a:r>
              <a:rPr lang="en-US" baseline="-25000" dirty="0"/>
              <a:t>2</a:t>
            </a:r>
            <a:r>
              <a:rPr lang="en-US" dirty="0"/>
              <a:t>=711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US" dirty="0"/>
              <a:t>     d.2)n</a:t>
            </a:r>
            <a:r>
              <a:rPr lang="en-US" baseline="-25000" dirty="0"/>
              <a:t>2</a:t>
            </a:r>
            <a:r>
              <a:rPr lang="en-US" dirty="0"/>
              <a:t>=711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 lang="en-US" dirty="0"/>
          </a:p>
          <a:p>
            <a:pPr>
              <a:defRPr>
                <a:solidFill>
                  <a:srgbClr val="000000"/>
                </a:solidFill>
              </a:defRPr>
            </a:pPr>
            <a:endParaRPr dirty="0"/>
          </a:p>
          <a:p>
            <a:pPr>
              <a:defRPr>
                <a:solidFill>
                  <a:srgbClr val="000000"/>
                </a:solidFill>
              </a:defRPr>
            </a:pPr>
            <a:endParaRPr dirty="0"/>
          </a:p>
          <a:p>
            <a:pPr>
              <a:defRPr>
                <a:solidFill>
                  <a:srgbClr val="000000"/>
                </a:solidFill>
              </a:defRPr>
            </a:pPr>
            <a:endParaRPr dirty="0"/>
          </a:p>
          <a:p>
            <a:pPr>
              <a:defRPr>
                <a:solidFill>
                  <a:srgbClr val="FFFF00"/>
                </a:solidFill>
              </a:defRPr>
            </a:pPr>
            <a:endParaRPr dirty="0"/>
          </a:p>
          <a:p>
            <a:pPr>
              <a:defRPr>
                <a:solidFill>
                  <a:srgbClr val="FFFF00"/>
                </a:solidFill>
              </a:defRPr>
            </a:pPr>
            <a:endParaRPr dirty="0"/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                       c.3)𝜀</a:t>
            </a:r>
            <a:r>
              <a:rPr baseline="-25000" dirty="0"/>
              <a:t>3</a:t>
            </a:r>
            <a:r>
              <a:rPr dirty="0"/>
              <a:t>=0.001 </a:t>
            </a:r>
            <a:r>
              <a:rPr dirty="0">
                <a:solidFill>
                  <a:srgbClr val="FFFF00"/>
                </a:solidFill>
              </a:rPr>
              <a:t> 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                       d.3)n</a:t>
            </a:r>
            <a:r>
              <a:rPr baseline="-25000" dirty="0"/>
              <a:t>3</a:t>
            </a:r>
            <a:r>
              <a:rPr dirty="0"/>
              <a:t>=7111 </a:t>
            </a:r>
          </a:p>
        </p:txBody>
      </p:sp>
      <p:pic>
        <p:nvPicPr>
          <p:cNvPr id="349" name="Рисунок 7" descr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96" y="1406214"/>
            <a:ext cx="3716158" cy="1696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Рисунок 12" descr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63" y="3102926"/>
            <a:ext cx="3771480" cy="2020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Рисунок 4" descr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65" y="1292191"/>
            <a:ext cx="3547382" cy="1684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 defTabSz="452627">
              <a:defRPr sz="2772"/>
            </a:lvl1pPr>
          </a:lstStyle>
          <a:p>
            <a:r>
              <a:t>Задание 3. Исследование сходимости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199" y="963949"/>
                <a:ext cx="8389257" cy="4179552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t>Вывод:при решении мы нашли предел последовательности и доказали его существование по определению, через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  и неравенство.Построили график общего члена и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t>-окрестностей</a:t>
                </a:r>
              </a:p>
            </p:txBody>
          </p:sp>
        </mc:Choice>
        <mc:Fallback>
          <p:sp>
            <p:nvSpPr>
              <p:cNvPr id="354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963949"/>
                <a:ext cx="8389257" cy="4179552"/>
              </a:xfrm>
              <a:prstGeom prst="rect">
                <a:avLst/>
              </a:prstGeom>
              <a:blipFill>
                <a:blip r:embed="rId2"/>
                <a:stretch>
                  <a:fillRect l="-1308" t="-729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Текст 4"/>
          <p:cNvSpPr txBox="1">
            <a:spLocks noGrp="1"/>
          </p:cNvSpPr>
          <p:nvPr>
            <p:ph type="body" idx="1"/>
          </p:nvPr>
        </p:nvSpPr>
        <p:spPr>
          <a:xfrm>
            <a:off x="624113" y="1233714"/>
            <a:ext cx="7170057" cy="341085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400"/>
              </a:spcBef>
              <a:defRPr sz="1300" b="1" spc="-100">
                <a:latin typeface="+mn-lt"/>
                <a:ea typeface="+mn-ea"/>
                <a:cs typeface="+mn-cs"/>
                <a:sym typeface="Calibri"/>
              </a:defRPr>
            </a:pPr>
            <a:r>
              <a:t>Название дисциплины: </a:t>
            </a:r>
            <a:r>
              <a:rPr b="0"/>
              <a:t>Математический анализ</a:t>
            </a:r>
            <a:endParaRPr sz="2900" spc="-1"/>
          </a:p>
          <a:p>
            <a:pPr>
              <a:lnSpc>
                <a:spcPct val="80000"/>
              </a:lnSpc>
              <a:spcBef>
                <a:spcPts val="400"/>
              </a:spcBef>
              <a:defRPr sz="1300" b="1" spc="-100">
                <a:latin typeface="+mn-lt"/>
                <a:ea typeface="+mn-ea"/>
                <a:cs typeface="+mn-cs"/>
                <a:sym typeface="Calibri"/>
              </a:defRPr>
            </a:pPr>
            <a:r>
              <a:t>Учебный год: </a:t>
            </a:r>
            <a:r>
              <a:rPr b="0"/>
              <a:t>2023/2024 уч. Год</a:t>
            </a:r>
            <a:endParaRPr sz="2900" spc="-1"/>
          </a:p>
          <a:p>
            <a:pPr>
              <a:lnSpc>
                <a:spcPct val="80000"/>
              </a:lnSpc>
              <a:spcBef>
                <a:spcPts val="400"/>
              </a:spcBef>
              <a:defRPr sz="1300" b="1" spc="-100">
                <a:latin typeface="+mn-lt"/>
                <a:ea typeface="+mn-ea"/>
                <a:cs typeface="+mn-cs"/>
                <a:sym typeface="Calibri"/>
              </a:defRPr>
            </a:pPr>
            <a:r>
              <a:t>Тема доклада: </a:t>
            </a:r>
            <a:r>
              <a:rPr b="0"/>
              <a:t>«Последовательность и её предел» </a:t>
            </a:r>
            <a:endParaRPr sz="700" spc="-53"/>
          </a:p>
          <a:p>
            <a:pPr>
              <a:lnSpc>
                <a:spcPct val="80000"/>
              </a:lnSpc>
              <a:spcBef>
                <a:spcPts val="400"/>
              </a:spcBef>
              <a:defRPr sz="1300" b="1" spc="-100">
                <a:latin typeface="+mn-lt"/>
                <a:ea typeface="+mn-ea"/>
                <a:cs typeface="+mn-cs"/>
                <a:sym typeface="Calibri"/>
              </a:defRPr>
            </a:pPr>
            <a:r>
              <a:t>Номер варианта: </a:t>
            </a:r>
            <a:r>
              <a:rPr b="0"/>
              <a:t>3</a:t>
            </a:r>
            <a:endParaRPr sz="2900" spc="-1"/>
          </a:p>
          <a:p>
            <a:pPr>
              <a:lnSpc>
                <a:spcPct val="80000"/>
              </a:lnSpc>
              <a:spcBef>
                <a:spcPts val="400"/>
              </a:spcBef>
              <a:defRPr sz="1300" b="1" spc="-100">
                <a:latin typeface="+mn-lt"/>
                <a:ea typeface="+mn-ea"/>
                <a:cs typeface="+mn-cs"/>
                <a:sym typeface="Calibri"/>
              </a:defRPr>
            </a:pPr>
            <a:r>
              <a:t>Участники команды:</a:t>
            </a:r>
            <a:endParaRPr sz="2900" spc="-1"/>
          </a:p>
          <a:p>
            <a:pPr marL="287993" indent="-287993">
              <a:lnSpc>
                <a:spcPct val="80000"/>
              </a:lnSpc>
              <a:spcBef>
                <a:spcPts val="400"/>
              </a:spcBef>
              <a:defRPr sz="1300" spc="-100">
                <a:latin typeface="+mn-lt"/>
                <a:ea typeface="+mn-ea"/>
                <a:cs typeface="+mn-cs"/>
                <a:sym typeface="Calibri"/>
              </a:defRPr>
            </a:pPr>
            <a:r>
              <a:t>Гафурова Фарангиз Фуркатовна, P3120, s373432</a:t>
            </a:r>
            <a:endParaRPr sz="2900" spc="-1"/>
          </a:p>
          <a:p>
            <a:pPr marL="287993" indent="-287993">
              <a:lnSpc>
                <a:spcPct val="80000"/>
              </a:lnSpc>
              <a:spcBef>
                <a:spcPts val="400"/>
              </a:spcBef>
              <a:defRPr sz="1300" spc="-100">
                <a:latin typeface="+mn-lt"/>
                <a:ea typeface="+mn-ea"/>
                <a:cs typeface="+mn-cs"/>
                <a:sym typeface="Calibri"/>
              </a:defRPr>
            </a:pPr>
            <a:r>
              <a:t>Давлетов Тимур Маратович, P3116, s408517</a:t>
            </a:r>
            <a:endParaRPr sz="2900" spc="-1"/>
          </a:p>
          <a:p>
            <a:pPr marL="287993" indent="-287993">
              <a:lnSpc>
                <a:spcPct val="80000"/>
              </a:lnSpc>
              <a:spcBef>
                <a:spcPts val="400"/>
              </a:spcBef>
              <a:defRPr sz="1300" spc="-100">
                <a:latin typeface="+mn-lt"/>
                <a:ea typeface="+mn-ea"/>
                <a:cs typeface="+mn-cs"/>
                <a:sym typeface="Calibri"/>
              </a:defRPr>
            </a:pPr>
            <a:r>
              <a:t>Морозов Дмитрий Сергеевич, P3116, s373084</a:t>
            </a:r>
            <a:endParaRPr sz="2900" spc="-1"/>
          </a:p>
          <a:p>
            <a:pPr marL="287993" indent="-287993">
              <a:lnSpc>
                <a:spcPct val="80000"/>
              </a:lnSpc>
              <a:spcBef>
                <a:spcPts val="400"/>
              </a:spcBef>
              <a:defRPr sz="1300" spc="-100">
                <a:latin typeface="+mn-lt"/>
                <a:ea typeface="+mn-ea"/>
                <a:cs typeface="+mn-cs"/>
                <a:sym typeface="Calibri"/>
              </a:defRPr>
            </a:pPr>
            <a:r>
              <a:t>Шилова Ярослава Андреевна, P3120, s407691</a:t>
            </a:r>
            <a:endParaRPr sz="2900" spc="-1"/>
          </a:p>
          <a:p>
            <a:pPr>
              <a:lnSpc>
                <a:spcPct val="80000"/>
              </a:lnSpc>
              <a:spcBef>
                <a:spcPts val="400"/>
              </a:spcBef>
              <a:defRPr sz="1300" spc="-100">
                <a:latin typeface="+mn-lt"/>
                <a:ea typeface="+mn-ea"/>
                <a:cs typeface="+mn-cs"/>
                <a:sym typeface="Calibri"/>
              </a:defRPr>
            </a:pPr>
            <a:r>
              <a:t>Номер практического потока: 10.3</a:t>
            </a:r>
            <a:endParaRPr sz="2900" spc="-1"/>
          </a:p>
          <a:p>
            <a:pPr>
              <a:lnSpc>
                <a:spcPct val="80000"/>
              </a:lnSpc>
              <a:spcBef>
                <a:spcPts val="400"/>
              </a:spcBef>
              <a:defRPr sz="1300" b="1" spc="-100">
                <a:latin typeface="+mn-lt"/>
                <a:ea typeface="+mn-ea"/>
                <a:cs typeface="+mn-cs"/>
                <a:sym typeface="Calibri"/>
              </a:defRPr>
            </a:pPr>
            <a:r>
              <a:t>Преподаватель: </a:t>
            </a:r>
            <a:r>
              <a:rPr b="0"/>
              <a:t>Исаева Татьяна Тимофеевна </a:t>
            </a:r>
            <a:endParaRPr sz="2900" spc="-1"/>
          </a:p>
          <a:p>
            <a:pPr>
              <a:lnSpc>
                <a:spcPct val="80000"/>
              </a:lnSpc>
              <a:spcBef>
                <a:spcPts val="400"/>
              </a:spcBef>
              <a:defRPr sz="1300" b="1" spc="-100">
                <a:latin typeface="+mn-lt"/>
                <a:ea typeface="+mn-ea"/>
                <a:cs typeface="+mn-cs"/>
                <a:sym typeface="Calibri"/>
              </a:defRPr>
            </a:pPr>
            <a:r>
              <a:t>Дата доклада: </a:t>
            </a:r>
            <a:r>
              <a:rPr b="0"/>
              <a:t>18.10.2023</a:t>
            </a:r>
            <a:endParaRPr sz="700" spc="-53"/>
          </a:p>
          <a:p>
            <a:pPr>
              <a:lnSpc>
                <a:spcPct val="80000"/>
              </a:lnSpc>
              <a:spcBef>
                <a:spcPts val="400"/>
              </a:spcBef>
              <a:defRPr sz="1300" b="1" spc="-100">
                <a:latin typeface="+mn-lt"/>
                <a:ea typeface="+mn-ea"/>
                <a:cs typeface="+mn-cs"/>
                <a:sym typeface="Calibri"/>
              </a:defRPr>
            </a:pPr>
            <a:r>
              <a:t>Место проведения:</a:t>
            </a:r>
            <a:r>
              <a:rPr b="0"/>
              <a:t> г. Санкт-Петербург, Кронверкский пр. 49, Университет ИТМО</a:t>
            </a:r>
            <a:endParaRPr sz="2900" spc="-1"/>
          </a:p>
          <a:p>
            <a:pPr>
              <a:lnSpc>
                <a:spcPct val="80000"/>
              </a:lnSpc>
              <a:spcBef>
                <a:spcPts val="100"/>
              </a:spcBef>
              <a:defRPr sz="1800">
                <a:latin typeface="+mn-lt"/>
                <a:ea typeface="+mn-ea"/>
                <a:cs typeface="+mn-cs"/>
                <a:sym typeface="Calibri"/>
              </a:defRPr>
            </a:pPr>
            <a:endParaRPr sz="2900" spc="-1"/>
          </a:p>
          <a:p>
            <a:pPr>
              <a:lnSpc>
                <a:spcPct val="80000"/>
              </a:lnSpc>
              <a:spcBef>
                <a:spcPts val="100"/>
              </a:spcBef>
              <a:defRPr sz="700"/>
            </a:pPr>
            <a:r>
              <a:t> </a:t>
            </a:r>
          </a:p>
        </p:txBody>
      </p:sp>
      <p:sp>
        <p:nvSpPr>
          <p:cNvPr id="261" name="Заголовок 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Титульный лист: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itle 1"/>
          <p:cNvSpPr txBox="1">
            <a:spLocks noGrp="1"/>
          </p:cNvSpPr>
          <p:nvPr>
            <p:ph type="title"/>
          </p:nvPr>
        </p:nvSpPr>
        <p:spPr>
          <a:xfrm>
            <a:off x="457200" y="1801813"/>
            <a:ext cx="8229600" cy="620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182880">
              <a:defRPr sz="1760"/>
            </a:pPr>
            <a:r>
              <a:t>Спасибо</a:t>
            </a:r>
            <a:br/>
            <a:r>
              <a:t>за внимание!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222095"/>
            <a:ext cx="6824382" cy="536188"/>
          </a:xfrm>
          <a:prstGeom prst="rect">
            <a:avLst/>
          </a:prstGeom>
        </p:spPr>
        <p:txBody>
          <a:bodyPr/>
          <a:lstStyle>
            <a:lvl1pPr defTabSz="384047">
              <a:defRPr sz="2351"/>
            </a:lvl1pPr>
          </a:lstStyle>
          <a:p>
            <a:r>
              <a:t>Задание 1. Метод математической индукции</a:t>
            </a:r>
          </a:p>
        </p:txBody>
      </p:sp>
      <p:sp>
        <p:nvSpPr>
          <p:cNvPr id="264" name="Прямоугольник: скругленные углы 4"/>
          <p:cNvSpPr/>
          <p:nvPr/>
        </p:nvSpPr>
        <p:spPr>
          <a:xfrm>
            <a:off x="327102" y="944137"/>
            <a:ext cx="8601309" cy="3977267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>
            <a:solidFill>
              <a:srgbClr val="F2F2F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5" name="TextBox 5"/>
              <p:cNvSpPr txBox="1"/>
              <p:nvPr/>
            </p:nvSpPr>
            <p:spPr>
              <a:xfrm>
                <a:off x="796569" y="1241502"/>
                <a:ext cx="7766451" cy="34673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b="1"/>
                </a:pPr>
                <a:r>
                  <a:t>Задание:</a:t>
                </a:r>
              </a:p>
              <a:p>
                <a:pPr>
                  <a:defRPr b="1"/>
                </a:pPr>
                <a:r>
                  <a:t>	</a:t>
                </a:r>
                <a:r>
                  <a:rPr b="0"/>
                  <a:t>Пользуясь методом математической индукции, докажите, что при любом n ∈ N:</a:t>
                </a:r>
              </a:p>
              <a:p>
                <a:r>
                  <a:t>число 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(2</m:t>
                    </m:r>
                    <m:sSup>
                      <m:sSupPr>
                        <m:ctrl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t> кратно 6: </a:t>
                </a:r>
              </a:p>
              <a:p>
                <a:endParaRPr/>
              </a:p>
              <a:p>
                <a:pPr>
                  <a:defRPr b="1"/>
                </a:pPr>
                <a:r>
                  <a:t>План:</a:t>
                </a:r>
              </a:p>
              <a:p>
                <a:pPr>
                  <a:defRPr sz="1600"/>
                </a:pPr>
                <a:r>
                  <a:t>1) Проверьте утверждение для первых номеров 𝑛, например, для 𝑛 = 1 (база индукции). </a:t>
                </a:r>
              </a:p>
              <a:p>
                <a:pPr>
                  <a:defRPr sz="1600"/>
                </a:pPr>
                <a:r>
                  <a:t>2) Предположите, что утверждение верно при 𝑛 = 𝑘 (индукционное предположение).</a:t>
                </a:r>
              </a:p>
              <a:p>
                <a:pPr>
                  <a:defRPr sz="1600"/>
                </a:pPr>
                <a:r>
                  <a:t>3) Покажите, что из справедливости индукционного предположения для номера 𝑛 = 𝑘 следует справедливость этого утверждения для номера 𝑛 = 𝑘 + 1 (шаг индукции). </a:t>
                </a:r>
              </a:p>
              <a:p>
                <a:pPr>
                  <a:defRPr sz="1600"/>
                </a:pPr>
                <a:r>
                  <a:t>4) Сделайте вывод.</a:t>
                </a:r>
              </a:p>
            </p:txBody>
          </p:sp>
        </mc:Choice>
        <mc:Fallback>
          <p:sp>
            <p:nvSpPr>
              <p:cNvPr id="26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69" y="1241502"/>
                <a:ext cx="7766451" cy="3467361"/>
              </a:xfrm>
              <a:prstGeom prst="rect">
                <a:avLst/>
              </a:prstGeom>
              <a:blipFill>
                <a:blip r:embed="rId2"/>
                <a:stretch>
                  <a:fillRect l="-1256" t="-105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Текст 1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Текст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Заголовок 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 defTabSz="384047">
              <a:defRPr sz="2351"/>
            </a:lvl1pPr>
          </a:lstStyle>
          <a:p>
            <a:r>
              <a:t>Задание 1. Метод математической индукции</a:t>
            </a:r>
          </a:p>
        </p:txBody>
      </p:sp>
      <p:sp>
        <p:nvSpPr>
          <p:cNvPr id="270" name="Текст 4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Текст 5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274" name="Прямоугольник: скругленные углы 7"/>
          <p:cNvGrpSpPr/>
          <p:nvPr/>
        </p:nvGrpSpPr>
        <p:grpSpPr>
          <a:xfrm>
            <a:off x="133815" y="951978"/>
            <a:ext cx="8816897" cy="4058638"/>
            <a:chOff x="0" y="0"/>
            <a:chExt cx="8816896" cy="4058637"/>
          </a:xfrm>
        </p:grpSpPr>
        <p:sp>
          <p:nvSpPr>
            <p:cNvPr id="272" name="Закругленный прямоугольник"/>
            <p:cNvSpPr/>
            <p:nvPr/>
          </p:nvSpPr>
          <p:spPr>
            <a:xfrm>
              <a:off x="0" y="0"/>
              <a:ext cx="8816897" cy="405863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>
              <a:solidFill>
                <a:srgbClr val="EC05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3" name=")=6 - кратно 6…"/>
                <p:cNvSpPr txBox="1"/>
                <p:nvPr/>
              </p:nvSpPr>
              <p:spPr>
                <a:xfrm>
                  <a:off x="248608" y="978685"/>
                  <a:ext cx="8319680" cy="21012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defRPr>
                  </a:pPr>
                  <a14:m>
                    <m:oMath xmlns:m="http://schemas.openxmlformats.org/officeDocument/2006/math"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(2)+1</m:t>
                      </m:r>
                    </m:oMath>
                  </a14:m>
                  <a:r>
                    <a:t>)=6 - кратно 6</a:t>
                  </a:r>
                </a:p>
                <a:p>
                  <a:pPr>
                    <a:defRPr>
                      <a:solidFill>
                        <a:srgbClr val="FFFFFF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defRPr>
                  </a:pPr>
                  <a:r>
                    <a:t>	n = 3    (3)(2</a:t>
                  </a:r>
                  <a14:m>
                    <m:oMath xmlns:m="http://schemas.openxmlformats.org/officeDocument/2006/math"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e>
                        <m:sup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−3×(3)+1</m:t>
                      </m:r>
                    </m:oMath>
                  </a14:m>
                  <a:r>
                    <a:t>)=30 - кратно 6</a:t>
                  </a:r>
                </a:p>
                <a:p>
                  <a:pPr>
                    <a:defRPr b="1">
                      <a:solidFill>
                        <a:srgbClr val="FFFFFF"/>
                      </a:solidFill>
                    </a:defRPr>
                  </a:pPr>
                  <a:r>
                    <a:t>3) </a:t>
                  </a:r>
                  <a:r>
                    <a:rPr b="0"/>
                    <a:t>Предполагаю что утверждение верно, так как при использовании любого целочисленного и положительного числа мы получаем ответ кратный 6. Значит индукционное предположение – верно (n = k; k</a:t>
                  </a:r>
                  <a14:m>
                    <m:oMath xmlns:m="http://schemas.openxmlformats.org/officeDocument/2006/math"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b="0"/>
                    <a:t>).</a:t>
                  </a:r>
                </a:p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r>
                    <a:t> </a:t>
                  </a:r>
                </a:p>
              </p:txBody>
            </p:sp>
          </mc:Choice>
          <mc:Fallback>
            <p:sp>
              <p:nvSpPr>
                <p:cNvPr id="273" name=")=6 - кратно 6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08" y="978685"/>
                  <a:ext cx="8319680" cy="2101268"/>
                </a:xfrm>
                <a:prstGeom prst="rect">
                  <a:avLst/>
                </a:prstGeom>
                <a:blipFill>
                  <a:blip r:embed="rId2"/>
                  <a:stretch>
                    <a:fillRect l="-117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TextBox 9"/>
              <p:cNvSpPr txBox="1"/>
              <p:nvPr/>
            </p:nvSpPr>
            <p:spPr>
              <a:xfrm>
                <a:off x="553718" y="1182458"/>
                <a:ext cx="8036563" cy="458942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b="1"/>
                </a:pPr>
                <a:r>
                  <a:t>1) </a:t>
                </a:r>
                <a:r>
                  <a:rPr b="0"/>
                  <a:t>Проверяем утверждения</a:t>
                </a:r>
                <a:r>
                  <a:rPr b="0">
                    <a:latin typeface="Cambria Math"/>
                    <a:ea typeface="Cambria Math"/>
                    <a:cs typeface="Cambria Math"/>
                    <a:sym typeface="Cambria Math"/>
                  </a:rPr>
                  <a:t> при n=1,  n=2,  n=3:</a:t>
                </a:r>
                <a:endParaRPr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r>
                  <a:t>	 n(2n</a:t>
                </a:r>
                <a:r>
                  <a:rPr baseline="30000"/>
                  <a:t>2</a:t>
                </a:r>
                <a:r>
                  <a:t>-3n+1) </a:t>
                </a: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r>
                  <a:t>	n 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    1(2×</m:t>
                    </m:r>
                    <m:sSup>
                      <m:sSupPr>
                        <m:ctrl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−3×1+1)</m:t>
                    </m:r>
                  </m:oMath>
                </a14:m>
                <a:r>
                  <a:rPr i="1">
                    <a:latin typeface="+mn-lt"/>
                    <a:ea typeface="+mn-ea"/>
                    <a:cs typeface="+mn-cs"/>
                    <a:sym typeface="Calibri"/>
                  </a:rPr>
                  <a:t>=0  - </a:t>
                </a:r>
                <a:r>
                  <a:t>кратно 6</a:t>
                </a:r>
                <a:br/>
                <a:r>
                  <a:rPr i="1">
                    <a:latin typeface="+mn-lt"/>
                    <a:ea typeface="+mn-ea"/>
                    <a:cs typeface="+mn-cs"/>
                    <a:sym typeface="Calibri"/>
                  </a:rPr>
                  <a:t>	</a:t>
                </a:r>
                <a:r>
                  <a:t>n = 2 (2)(2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p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−3×(2)+1</m:t>
                    </m:r>
                  </m:oMath>
                </a14:m>
                <a:r>
                  <a:t>)=6 - кратно 6</a:t>
                </a: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r>
                  <a:t>	n = 3    (3)(2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e>
                      <m:sup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−3×(3)+1</m:t>
                    </m:r>
                  </m:oMath>
                </a14:m>
                <a:r>
                  <a:t>)=30 - кратно 6</a:t>
                </a:r>
              </a:p>
              <a:p>
                <a:pPr>
                  <a:defRPr b="1"/>
                </a:pPr>
                <a:r>
                  <a:t>2) </a:t>
                </a:r>
                <a:r>
                  <a:rPr b="0"/>
                  <a:t>Предполагаю что утверждение верно, так как при использовании любого целочисленного и положительного числа мы получаем ответ кратный 6. Значит индукционное предположение – верно (n = k; k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b="0"/>
                  <a:t>).</a:t>
                </a:r>
              </a:p>
              <a:p>
                <a:pPr>
                  <a:defRPr b="1"/>
                </a:pPr>
                <a:r>
                  <a:t>3) </a:t>
                </a:r>
                <a:r>
                  <a:rPr b="0"/>
                  <a:t>Докажем справедливость математической индукции путем использования номера n=k+1:</a:t>
                </a:r>
              </a:p>
              <a:p>
                <a:r>
                  <a:t>	(k+1)(2(k+1)</a:t>
                </a:r>
                <a:r>
                  <a:rPr baseline="30000"/>
                  <a:t>2</a:t>
                </a:r>
                <a:r>
                  <a:t> -3(k+1)+1) = (k+1)(2k</a:t>
                </a:r>
                <a:r>
                  <a:rPr baseline="30000"/>
                  <a:t>2</a:t>
                </a:r>
                <a:r>
                  <a:t> +4k+2-3k-3+1) = (k+1)(2k</a:t>
                </a:r>
                <a:r>
                  <a:rPr baseline="30000"/>
                  <a:t>2</a:t>
                </a:r>
                <a:r>
                  <a:t> +k) = k(k+1)(2k+1) = k(2k</a:t>
                </a:r>
                <a:r>
                  <a:rPr baseline="30000"/>
                  <a:t>2</a:t>
                </a:r>
                <a:r>
                  <a:t> +3k+1) = k(2k</a:t>
                </a:r>
                <a:r>
                  <a:rPr baseline="30000"/>
                  <a:t>2</a:t>
                </a:r>
                <a:r>
                  <a:t>-3k+1+6k) = k(2k</a:t>
                </a:r>
                <a:r>
                  <a:rPr baseline="30000"/>
                  <a:t>2</a:t>
                </a:r>
                <a:r>
                  <a:t> -3k+1)+ 6k</a:t>
                </a:r>
                <a:r>
                  <a:rPr baseline="30000"/>
                  <a:t>2</a:t>
                </a:r>
              </a:p>
              <a:p>
                <a:r>
                  <a:t>k(2k</a:t>
                </a:r>
                <a:r>
                  <a:rPr baseline="30000"/>
                  <a:t>2</a:t>
                </a:r>
                <a:r>
                  <a:t> -3k+1) – делится на 6, 6k</a:t>
                </a:r>
                <a:r>
                  <a:rPr baseline="30000"/>
                  <a:t>2 </a:t>
                </a:r>
                <a:r>
                  <a:t>– так же делится на 6.</a:t>
                </a:r>
              </a:p>
              <a:p>
                <a:r>
                  <a:t> </a:t>
                </a:r>
              </a:p>
            </p:txBody>
          </p:sp>
        </mc:Choice>
        <mc:Fallback>
          <p:sp>
            <p:nvSpPr>
              <p:cNvPr id="275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18" y="1182458"/>
                <a:ext cx="8036563" cy="4589427"/>
              </a:xfrm>
              <a:prstGeom prst="rect">
                <a:avLst/>
              </a:prstGeom>
              <a:blipFill>
                <a:blip r:embed="rId3"/>
                <a:stretch>
                  <a:fillRect l="-1214" t="-1062" r="-144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Текст 1"/>
          <p:cNvSpPr txBox="1">
            <a:spLocks noGrp="1"/>
          </p:cNvSpPr>
          <p:nvPr>
            <p:ph type="body" sz="quarter" idx="1"/>
          </p:nvPr>
        </p:nvSpPr>
        <p:spPr>
          <a:xfrm>
            <a:off x="457200" y="1059321"/>
            <a:ext cx="3897088" cy="173467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Текст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Текст 3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Заголовок 4"/>
          <p:cNvSpPr txBox="1">
            <a:spLocks noGrp="1"/>
          </p:cNvSpPr>
          <p:nvPr>
            <p:ph type="title"/>
          </p:nvPr>
        </p:nvSpPr>
        <p:spPr>
          <a:xfrm>
            <a:off x="457199" y="306435"/>
            <a:ext cx="6291945" cy="5272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42315">
              <a:defRPr sz="1483"/>
            </a:pPr>
            <a:r>
              <a:t>Задание 1. Метод математической индукции</a:t>
            </a:r>
            <a:br/>
            <a:endParaRPr/>
          </a:p>
        </p:txBody>
      </p:sp>
      <p:sp>
        <p:nvSpPr>
          <p:cNvPr id="281" name="Прямоугольник: скругленные углы 5"/>
          <p:cNvSpPr/>
          <p:nvPr/>
        </p:nvSpPr>
        <p:spPr>
          <a:xfrm>
            <a:off x="104077" y="892097"/>
            <a:ext cx="8920976" cy="4029309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solidFill>
              <a:srgbClr val="EC053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TextBox 7"/>
          <p:cNvSpPr txBox="1"/>
          <p:nvPr/>
        </p:nvSpPr>
        <p:spPr>
          <a:xfrm>
            <a:off x="566110" y="1129990"/>
            <a:ext cx="8074967" cy="2085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4) </a:t>
            </a:r>
            <a:r>
              <a:rPr b="0"/>
              <a:t>Вывод: метод математической индукции позволяет нам быстро доказать истинность какого то утверждения для множества натуральных чисел. Доказательство проходит в 2 этапа:</a:t>
            </a:r>
          </a:p>
          <a:p>
            <a:r>
              <a:t>1.	Находим базу индукции n=1.</a:t>
            </a:r>
          </a:p>
          <a:p>
            <a:r>
              <a:t>2.	Проверяем справедливость индукционного перехода, путем использования выражения n+1.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Заголовок 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 defTabSz="283463">
              <a:defRPr sz="1488"/>
            </a:lvl1pPr>
          </a:lstStyle>
          <a:p>
            <a:r>
              <a:t>Задание 2. Исследование предела рекуррентно заданной последовательности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defTabSz="443484">
                  <a:lnSpc>
                    <a:spcPct val="90000"/>
                  </a:lnSpc>
                  <a:defRPr sz="1358"/>
                </a:pPr>
                <a:r>
                  <a:t>Вещественная последовательность задана рекуррентно: </a:t>
                </a:r>
                <a:r>
                  <a:rPr>
                    <a:latin typeface="+mn-lt"/>
                    <a:ea typeface="+mn-ea"/>
                    <a:cs typeface="+mn-cs"/>
                    <a:sym typeface="Calibri"/>
                  </a:rPr>
                  <a:t>x</a:t>
                </a:r>
                <a:r>
                  <a:rPr baseline="-25587">
                    <a:latin typeface="+mn-lt"/>
                    <a:ea typeface="+mn-ea"/>
                    <a:cs typeface="+mn-cs"/>
                    <a:sym typeface="Calibri"/>
                  </a:rPr>
                  <a:t>n+1</a:t>
                </a:r>
                <a:r>
                  <a:rPr>
                    <a:latin typeface="+mn-lt"/>
                    <a:ea typeface="+mn-ea"/>
                    <a:cs typeface="+mn-cs"/>
                    <a:sym typeface="Calibri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baseline="-25587">
                    <a:latin typeface="+mn-lt"/>
                    <a:ea typeface="+mn-ea"/>
                    <a:cs typeface="+mn-cs"/>
                    <a:sym typeface="Calibri"/>
                  </a:rPr>
                  <a:t>n </a:t>
                </a:r>
                <a:r>
                  <a:t>, где </a:t>
                </a:r>
                <a:r>
                  <a:rPr>
                    <a:latin typeface="+mn-lt"/>
                    <a:ea typeface="+mn-ea"/>
                    <a:cs typeface="+mn-cs"/>
                    <a:sym typeface="Calibri"/>
                  </a:rPr>
                  <a:t>x</a:t>
                </a:r>
                <a:r>
                  <a:rPr baseline="-25587">
                    <a:latin typeface="+mn-lt"/>
                    <a:ea typeface="+mn-ea"/>
                    <a:cs typeface="+mn-cs"/>
                    <a:sym typeface="Calibri"/>
                  </a:rPr>
                  <a:t>1</a:t>
                </a:r>
                <a:r>
                  <a:t>∈ ℝ. Исследуйте её предел при 𝑛 → ∞ в зависимости от значения </a:t>
                </a:r>
                <a:r>
                  <a:rPr>
                    <a:latin typeface="+mn-lt"/>
                    <a:ea typeface="+mn-ea"/>
                    <a:cs typeface="+mn-cs"/>
                    <a:sym typeface="Calibri"/>
                  </a:rPr>
                  <a:t>x</a:t>
                </a:r>
                <a:r>
                  <a:rPr baseline="-25587">
                    <a:latin typeface="+mn-lt"/>
                    <a:ea typeface="+mn-ea"/>
                    <a:cs typeface="+mn-cs"/>
                    <a:sym typeface="Calibri"/>
                  </a:rPr>
                  <a:t>1</a:t>
                </a:r>
                <a:r>
                  <a:t>.</a:t>
                </a:r>
              </a:p>
              <a:p>
                <a:pPr defTabSz="443484">
                  <a:lnSpc>
                    <a:spcPct val="90000"/>
                  </a:lnSpc>
                  <a:defRPr sz="1358" b="1"/>
                </a:pPr>
                <a:r>
                  <a:t>План: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1) Предположите, что предел существует, и найдите его. Доказательство существования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предела будет проведено в п. 6).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2) Какими могут быть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3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? Укажите множество возможных значений</a:t>
                </a:r>
                <a:r>
                  <a:rPr>
                    <a:latin typeface="Golos Text"/>
                    <a:ea typeface="Golos Text"/>
                    <a:cs typeface="Golos Text"/>
                    <a:sym typeface="Golos Tex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3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. Докажите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ваш ответ аналитически.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3) При каком значении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3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1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t>последовательность является стационарной? Докажите это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аналитически.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4) Выделите характерные случаи для значений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3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(с точки зрения монотонности) и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проиллюстрируйте их графиками последовательности.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5) Докажите аналитически ограниченность и монотонность последовательности для каждого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характерного случая. Сделайте заключение о существовании предела по теореме</a:t>
                </a:r>
              </a:p>
              <a:p>
                <a:pPr defTabSz="443484">
                  <a:lnSpc>
                    <a:spcPct val="90000"/>
                  </a:lnSpc>
                  <a:defRPr sz="1358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t>Вейерштрасса.</a:t>
                </a:r>
              </a:p>
            </p:txBody>
          </p:sp>
        </mc:Choice>
        <mc:Fallback>
          <p:sp>
            <p:nvSpPr>
              <p:cNvPr id="28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816" t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Заголовок 2"/>
          <p:cNvSpPr txBox="1">
            <a:spLocks noGrp="1"/>
          </p:cNvSpPr>
          <p:nvPr>
            <p:ph type="ctr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500"/>
            </a:lvl1pPr>
          </a:lstStyle>
          <a:p>
            <a:r>
              <a:t>Задание 2. Исследование предела рекуррентно заданной последовательности</a:t>
            </a:r>
          </a:p>
        </p:txBody>
      </p:sp>
      <p:sp>
        <p:nvSpPr>
          <p:cNvPr id="288" name="Прямоугольник: скругленные углы 7"/>
          <p:cNvSpPr/>
          <p:nvPr/>
        </p:nvSpPr>
        <p:spPr>
          <a:xfrm>
            <a:off x="379140" y="921401"/>
            <a:ext cx="8385719" cy="40653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8688C"/>
              </a:gs>
              <a:gs pos="100000">
                <a:srgbClr val="FFDBDE">
                  <a:alpha val="33000"/>
                </a:srgbClr>
              </a:gs>
            </a:gsLst>
            <a:lin ang="16200000"/>
          </a:gradFill>
          <a:ln>
            <a:solidFill>
              <a:srgbClr val="EC053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TextBox 17"/>
          <p:cNvSpPr txBox="1"/>
          <p:nvPr/>
        </p:nvSpPr>
        <p:spPr>
          <a:xfrm>
            <a:off x="722125" y="1240076"/>
            <a:ext cx="7699749" cy="49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arenR"/>
              <a:defRPr sz="1600"/>
            </a:pPr>
            <a:r>
              <a:t>Для начала, предположим, что предел существует и обозначим его как L. Тогда, при 𝑛 → ∞, имеем: </a:t>
            </a:r>
          </a:p>
          <a:p>
            <a:pPr>
              <a:defRPr sz="1600"/>
            </a:pPr>
            <a:r>
              <a:t>					</a:t>
            </a:r>
          </a:p>
          <a:p>
            <a:pPr>
              <a:defRPr sz="1600"/>
            </a:pPr>
            <a:r>
              <a:t>Поскольку пределы обеих сторон существуют, мы можем подставить L в обе части уравнения:   </a:t>
            </a:r>
          </a:p>
          <a:p>
            <a:pPr>
              <a:defRPr sz="1600"/>
            </a:pPr>
            <a:endParaRPr/>
          </a:p>
          <a:p>
            <a:pPr>
              <a:defRPr sz="1600"/>
            </a:pPr>
            <a:r>
              <a:t>Теперь возведем обе части уравнения в квадрат:   L</a:t>
            </a:r>
            <a:r>
              <a:rPr baseline="30000"/>
              <a:t>2</a:t>
            </a:r>
            <a:r>
              <a:t> = 2 + L</a:t>
            </a:r>
          </a:p>
          <a:p>
            <a:pPr>
              <a:defRPr sz="1600"/>
            </a:pPr>
            <a:endParaRPr/>
          </a:p>
          <a:p>
            <a:pPr>
              <a:defRPr sz="1600"/>
            </a:pPr>
            <a:r>
              <a:t>Полученное квадратное уравнение можно переписать в виде:  L</a:t>
            </a:r>
            <a:r>
              <a:rPr baseline="30000"/>
              <a:t>2 </a:t>
            </a:r>
            <a:r>
              <a:t>–L – 2 = 0</a:t>
            </a:r>
          </a:p>
          <a:p>
            <a:pPr>
              <a:defRPr sz="1600"/>
            </a:pPr>
            <a:endParaRPr/>
          </a:p>
          <a:p>
            <a:pPr>
              <a:defRPr sz="1600"/>
            </a:pPr>
            <a:r>
              <a:t>Факторизуем полученное уравнение: (L - 2)(L + 1) = 0</a:t>
            </a:r>
          </a:p>
          <a:p>
            <a:pPr>
              <a:defRPr sz="1600"/>
            </a:pPr>
            <a:endParaRPr/>
          </a:p>
          <a:p>
            <a:pPr>
              <a:defRPr sz="1600"/>
            </a:pPr>
            <a:r>
              <a:t>Таким образом, получаем два возможных значения для предела L: </a:t>
            </a:r>
            <a:r>
              <a:rPr sz="1800"/>
              <a:t>L</a:t>
            </a:r>
            <a:r>
              <a:rPr sz="1800" baseline="-25000"/>
              <a:t>1 </a:t>
            </a:r>
            <a:r>
              <a:rPr sz="1800"/>
              <a:t>= 2 и </a:t>
            </a:r>
            <a:r>
              <a:rPr sz="1800" baseline="-25000"/>
              <a:t> </a:t>
            </a:r>
            <a:r>
              <a:rPr sz="1800"/>
              <a:t>L</a:t>
            </a:r>
            <a:r>
              <a:rPr sz="1800" baseline="-25000"/>
              <a:t>2 </a:t>
            </a:r>
            <a:r>
              <a:rPr sz="1800"/>
              <a:t>= -1</a:t>
            </a:r>
          </a:p>
          <a:p>
            <a:pPr>
              <a:defRPr sz="1600"/>
            </a:pPr>
            <a:endParaRPr sz="1800"/>
          </a:p>
          <a:p>
            <a:endParaRPr sz="1800"/>
          </a:p>
          <a:p>
            <a:endParaRPr sz="1800"/>
          </a:p>
          <a:p>
            <a:r>
              <a:t>                      </a:t>
            </a:r>
            <a:br/>
            <a:endParaRPr/>
          </a:p>
        </p:txBody>
      </p:sp>
      <p:pic>
        <p:nvPicPr>
          <p:cNvPr id="290" name="Рисунок 21" descr="Рисунок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102" y="1625944"/>
            <a:ext cx="1733793" cy="239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Рисунок 23" descr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49" y="2418169"/>
            <a:ext cx="1524214" cy="239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Заголовок 4"/>
          <p:cNvSpPr txBox="1">
            <a:spLocks noGrp="1"/>
          </p:cNvSpPr>
          <p:nvPr>
            <p:ph type="title"/>
          </p:nvPr>
        </p:nvSpPr>
        <p:spPr>
          <a:xfrm>
            <a:off x="457199" y="306435"/>
            <a:ext cx="6291945" cy="5272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8327">
              <a:defRPr sz="1480"/>
            </a:lvl1pPr>
          </a:lstStyle>
          <a:p>
            <a:r>
              <a:t>Задание 2. Исследование предела рекуррентно заданной последовательности</a:t>
            </a:r>
          </a:p>
        </p:txBody>
      </p:sp>
      <p:sp>
        <p:nvSpPr>
          <p:cNvPr id="294" name="Прямоугольник 3"/>
          <p:cNvSpPr/>
          <p:nvPr/>
        </p:nvSpPr>
        <p:spPr>
          <a:xfrm>
            <a:off x="350729" y="977029"/>
            <a:ext cx="8354860" cy="3970753"/>
          </a:xfrm>
          <a:prstGeom prst="rect">
            <a:avLst/>
          </a:prstGeom>
          <a:gradFill>
            <a:gsLst>
              <a:gs pos="0">
                <a:srgbClr val="FFFF99"/>
              </a:gs>
              <a:gs pos="100000">
                <a:srgbClr val="F2F2F2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TextBox 6"/>
          <p:cNvSpPr txBox="1"/>
          <p:nvPr/>
        </p:nvSpPr>
        <p:spPr>
          <a:xfrm>
            <a:off x="502919" y="1215024"/>
            <a:ext cx="8044217" cy="4550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2) Чтобы исследовать значения x</a:t>
            </a:r>
            <a:r>
              <a:rPr baseline="-25000"/>
              <a:t>1</a:t>
            </a:r>
            <a:r>
              <a:t>, мы можем подставить их в начальное условие             </a:t>
            </a:r>
          </a:p>
          <a:p>
            <a:r>
              <a:t>                                 и рассмотреть, при каких значениях x</a:t>
            </a:r>
            <a:r>
              <a:rPr baseline="-25000"/>
              <a:t>1</a:t>
            </a:r>
            <a:r>
              <a:t> последовательность сходится к одному из найденных значений L</a:t>
            </a:r>
            <a:r>
              <a:rPr baseline="-25000"/>
              <a:t>1</a:t>
            </a:r>
            <a:r>
              <a:t> или L</a:t>
            </a:r>
            <a:r>
              <a:rPr baseline="-25000"/>
              <a:t>2 </a:t>
            </a:r>
            <a:r>
              <a:t>.</a:t>
            </a:r>
          </a:p>
          <a:p>
            <a:r>
              <a:t>Для L</a:t>
            </a:r>
            <a:r>
              <a:rPr baseline="-25000"/>
              <a:t>1 </a:t>
            </a:r>
            <a:r>
              <a:t>= 2, рассмотрим уравнение: </a:t>
            </a:r>
          </a:p>
          <a:p>
            <a:r>
              <a:t>Возведя обе части уравнения в квадрат, получим: </a:t>
            </a:r>
          </a:p>
          <a:p>
            <a:r>
              <a:t>						 x</a:t>
            </a:r>
            <a:r>
              <a:rPr baseline="30000"/>
              <a:t>2</a:t>
            </a:r>
            <a:r>
              <a:t> = 2 + x</a:t>
            </a:r>
          </a:p>
          <a:p>
            <a:r>
              <a:t>						 x</a:t>
            </a:r>
            <a:r>
              <a:rPr baseline="30000"/>
              <a:t>2</a:t>
            </a:r>
            <a:r>
              <a:t> – x – 2 = 0</a:t>
            </a:r>
          </a:p>
          <a:p>
            <a:r>
              <a:t>Факторизуя полученное уравнение, получаем: (𝑥 - 2)(𝑥 + 1) = 0</a:t>
            </a:r>
          </a:p>
          <a:p>
            <a:r>
              <a:t>Следовательно, 𝑥 может равняться 2 или -1. Для L</a:t>
            </a:r>
            <a:r>
              <a:rPr baseline="-25000"/>
              <a:t>2 </a:t>
            </a:r>
            <a:r>
              <a:t>= -1, по аналогии, получаем:</a:t>
            </a:r>
          </a:p>
          <a:p>
            <a:r>
              <a:t> 						 x</a:t>
            </a:r>
            <a:r>
              <a:rPr baseline="30000"/>
              <a:t>2</a:t>
            </a:r>
            <a:r>
              <a:t> + x – 2 = 0</a:t>
            </a:r>
          </a:p>
          <a:p>
            <a:r>
              <a:t>Факторизуя получаем:  (x +2) (x - 1) = 0</a:t>
            </a:r>
          </a:p>
          <a:p>
            <a:r>
              <a:t>Таким образом, x может равняться -2 или 1.</a:t>
            </a:r>
          </a:p>
          <a:p>
            <a:r>
              <a:t>Значит, множество возможных значений x</a:t>
            </a:r>
            <a:r>
              <a:rPr baseline="-25000"/>
              <a:t>1</a:t>
            </a:r>
            <a:r>
              <a:t>: { -2, -1, 1, 2}</a:t>
            </a:r>
          </a:p>
        </p:txBody>
      </p:sp>
      <p:pic>
        <p:nvPicPr>
          <p:cNvPr id="296" name="Рисунок 9" descr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78071"/>
            <a:ext cx="1733793" cy="363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Рисунок 11" descr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788" y="2016690"/>
            <a:ext cx="1238424" cy="380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6"/>
          <p:cNvSpPr txBox="1">
            <a:spLocks noGrp="1"/>
          </p:cNvSpPr>
          <p:nvPr>
            <p:ph type="title"/>
          </p:nvPr>
        </p:nvSpPr>
        <p:spPr>
          <a:xfrm>
            <a:off x="457199" y="306435"/>
            <a:ext cx="6291945" cy="5272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38327">
              <a:defRPr sz="1480"/>
            </a:lvl1pPr>
          </a:lstStyle>
          <a:p>
            <a:r>
              <a:t>Задание 2. Исследование предела рекуррентно заданной последовательности</a:t>
            </a:r>
          </a:p>
        </p:txBody>
      </p:sp>
      <p:sp>
        <p:nvSpPr>
          <p:cNvPr id="300" name="Прямоугольник: скругленные углы 13"/>
          <p:cNvSpPr/>
          <p:nvPr/>
        </p:nvSpPr>
        <p:spPr>
          <a:xfrm>
            <a:off x="325676" y="1064712"/>
            <a:ext cx="8530226" cy="377235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3AC6"/>
              </a:gs>
              <a:gs pos="100000">
                <a:schemeClr val="accent1">
                  <a:hueOff val="634679"/>
                  <a:satOff val="8906"/>
                  <a:lumOff val="36252"/>
                </a:schemeClr>
              </a:gs>
            </a:gsLst>
            <a:lin ang="16200000"/>
          </a:gradFill>
          <a:ln>
            <a:solidFill>
              <a:srgbClr val="EC053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TextBox 17"/>
          <p:cNvSpPr txBox="1"/>
          <p:nvPr/>
        </p:nvSpPr>
        <p:spPr>
          <a:xfrm>
            <a:off x="502919" y="1427966"/>
            <a:ext cx="8138161" cy="351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3) Для того чтобы последовательность была стационарной, предел должен быть равен начальному условию: L = x</a:t>
            </a:r>
            <a:r>
              <a:rPr baseline="-25000"/>
              <a:t>1 </a:t>
            </a:r>
          </a:p>
          <a:p>
            <a:r>
              <a:t>Подставляя значения L</a:t>
            </a:r>
            <a:r>
              <a:rPr baseline="-25000"/>
              <a:t>1 </a:t>
            </a:r>
            <a:r>
              <a:t> и L</a:t>
            </a:r>
            <a:r>
              <a:rPr baseline="-25000"/>
              <a:t>2</a:t>
            </a:r>
            <a:r>
              <a:t>, получаем: x</a:t>
            </a:r>
            <a:r>
              <a:rPr baseline="-25000"/>
              <a:t>1 </a:t>
            </a:r>
            <a:r>
              <a:t> = 2 и x</a:t>
            </a:r>
            <a:r>
              <a:rPr baseline="-25000"/>
              <a:t>1 </a:t>
            </a:r>
            <a:r>
              <a:t> = -1</a:t>
            </a:r>
          </a:p>
          <a:p>
            <a:r>
              <a:t>Таким образом, последовательность является стационарной при x</a:t>
            </a:r>
            <a:r>
              <a:rPr baseline="-25000"/>
              <a:t>1 </a:t>
            </a:r>
            <a:r>
              <a:t> = 2 и x</a:t>
            </a:r>
            <a:r>
              <a:rPr baseline="-25000"/>
              <a:t>1 </a:t>
            </a:r>
            <a:r>
              <a:t> = -1.</a:t>
            </a:r>
          </a:p>
          <a:p>
            <a:r>
              <a:t>4) Для исследования монотонности последовательности, мы можем рассмотреть различные значения x</a:t>
            </a:r>
            <a:r>
              <a:rPr baseline="-25000"/>
              <a:t>1</a:t>
            </a:r>
            <a:r>
              <a:t> и построить графики последовательности для каждого из них.</a:t>
            </a:r>
          </a:p>
          <a:p>
            <a:pPr marL="342900" indent="-342900">
              <a:buSzPct val="100000"/>
              <a:buAutoNum type="alphaLcParenR"/>
            </a:pPr>
            <a:r>
              <a:t>При x</a:t>
            </a:r>
            <a:r>
              <a:rPr baseline="-25000"/>
              <a:t>1</a:t>
            </a:r>
            <a:r>
              <a:t> = -2, последовательность будет иметь вид:</a:t>
            </a:r>
          </a:p>
          <a:p>
            <a:r>
              <a:t>x</a:t>
            </a:r>
            <a:r>
              <a:rPr baseline="-25000"/>
              <a:t>1</a:t>
            </a:r>
            <a:r>
              <a:t> = -2;                                                                         и т.д.</a:t>
            </a:r>
          </a:p>
          <a:p>
            <a:r>
              <a:t>Мы можем видеть, что последовательность монотонно возрастает и ограничена сверху значением 2.</a:t>
            </a:r>
          </a:p>
        </p:txBody>
      </p:sp>
      <p:pic>
        <p:nvPicPr>
          <p:cNvPr id="302" name="Рисунок 23" descr="Рисунок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88" y="3706360"/>
            <a:ext cx="1905268" cy="285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Рисунок 25" descr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28" y="3696834"/>
            <a:ext cx="1686162" cy="304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Тема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Тема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1">
  <a:themeElements>
    <a:clrScheme name="Тема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Тема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2085</Words>
  <Application>Microsoft Office PowerPoint</Application>
  <PresentationFormat>Экран (16:9)</PresentationFormat>
  <Paragraphs>182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Calibri</vt:lpstr>
      <vt:lpstr>Cambria Math</vt:lpstr>
      <vt:lpstr>Golos Text</vt:lpstr>
      <vt:lpstr>Golos Text DemiBold</vt:lpstr>
      <vt:lpstr>Тема1</vt:lpstr>
      <vt:lpstr>   </vt:lpstr>
      <vt:lpstr>Титульный лист:</vt:lpstr>
      <vt:lpstr>Задание 1. Метод математической индукции</vt:lpstr>
      <vt:lpstr>Задание 1. Метод математической индукции</vt:lpstr>
      <vt:lpstr>Задание 1. Метод математической индукции </vt:lpstr>
      <vt:lpstr>Задание 2. Исследование предела рекуррентно заданной последовательности</vt:lpstr>
      <vt:lpstr>Задание 2. Исследование предела рекуррентно заданной последовательности</vt:lpstr>
      <vt:lpstr>Задание 2. Исследование предела рекуррентно заданной последовательности</vt:lpstr>
      <vt:lpstr>Задание 2. Исследование предела рекуррентно заданной последовательности</vt:lpstr>
      <vt:lpstr>Задание 2. Исследование предела рекуррентно заданной последовательности</vt:lpstr>
      <vt:lpstr>Задание 2. Исследование предела рекуррентно заданной последовательности</vt:lpstr>
      <vt:lpstr>Задание 2. Исследование предела рекуррентно заданной последовательности</vt:lpstr>
      <vt:lpstr>Задание 3. Исследование сходимости</vt:lpstr>
      <vt:lpstr>Задание 3. Исследование сходимости</vt:lpstr>
      <vt:lpstr>Задание 3. Исследование сходимости</vt:lpstr>
      <vt:lpstr>Задание 3. Исследование сходимости</vt:lpstr>
      <vt:lpstr>Задание 3. Исследование сходимости</vt:lpstr>
      <vt:lpstr>Задание 3. Исследование сходимости</vt:lpstr>
      <vt:lpstr>Задание 3. Исследование сходимости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cp:lastModifiedBy>Timur Davletov</cp:lastModifiedBy>
  <cp:revision>1</cp:revision>
  <dcterms:modified xsi:type="dcterms:W3CDTF">2023-10-18T16:54:05Z</dcterms:modified>
</cp:coreProperties>
</file>